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72"/>
  </p:notesMasterIdLst>
  <p:handoutMasterIdLst>
    <p:handoutMasterId r:id="rId73"/>
  </p:handoutMasterIdLst>
  <p:sldIdLst>
    <p:sldId id="2424" r:id="rId2"/>
    <p:sldId id="2455" r:id="rId3"/>
    <p:sldId id="2456" r:id="rId4"/>
    <p:sldId id="2425" r:id="rId5"/>
    <p:sldId id="2494" r:id="rId6"/>
    <p:sldId id="2432" r:id="rId7"/>
    <p:sldId id="2427" r:id="rId8"/>
    <p:sldId id="2430" r:id="rId9"/>
    <p:sldId id="2495" r:id="rId10"/>
    <p:sldId id="2431" r:id="rId11"/>
    <p:sldId id="2450" r:id="rId12"/>
    <p:sldId id="2451" r:id="rId13"/>
    <p:sldId id="2434" r:id="rId14"/>
    <p:sldId id="2452" r:id="rId15"/>
    <p:sldId id="2496" r:id="rId16"/>
    <p:sldId id="2459" r:id="rId17"/>
    <p:sldId id="2447" r:id="rId18"/>
    <p:sldId id="2441" r:id="rId19"/>
    <p:sldId id="2442" r:id="rId20"/>
    <p:sldId id="2443" r:id="rId21"/>
    <p:sldId id="2444" r:id="rId22"/>
    <p:sldId id="2473" r:id="rId23"/>
    <p:sldId id="2472" r:id="rId24"/>
    <p:sldId id="2446" r:id="rId25"/>
    <p:sldId id="2497" r:id="rId26"/>
    <p:sldId id="2466" r:id="rId27"/>
    <p:sldId id="2468" r:id="rId28"/>
    <p:sldId id="2469" r:id="rId29"/>
    <p:sldId id="2460" r:id="rId30"/>
    <p:sldId id="2462" r:id="rId31"/>
    <p:sldId id="2463" r:id="rId32"/>
    <p:sldId id="2470" r:id="rId33"/>
    <p:sldId id="2498" r:id="rId34"/>
    <p:sldId id="2435" r:id="rId35"/>
    <p:sldId id="257" r:id="rId36"/>
    <p:sldId id="258" r:id="rId37"/>
    <p:sldId id="2478" r:id="rId38"/>
    <p:sldId id="256" r:id="rId39"/>
    <p:sldId id="2476" r:id="rId40"/>
    <p:sldId id="2477" r:id="rId41"/>
    <p:sldId id="2479" r:id="rId42"/>
    <p:sldId id="2480" r:id="rId43"/>
    <p:sldId id="2499" r:id="rId44"/>
    <p:sldId id="2481" r:id="rId45"/>
    <p:sldId id="2482" r:id="rId46"/>
    <p:sldId id="2500" r:id="rId47"/>
    <p:sldId id="2433" r:id="rId48"/>
    <p:sldId id="2426" r:id="rId49"/>
    <p:sldId id="2440" r:id="rId50"/>
    <p:sldId id="2439" r:id="rId51"/>
    <p:sldId id="2483" r:id="rId52"/>
    <p:sldId id="2501" r:id="rId53"/>
    <p:sldId id="2484" r:id="rId54"/>
    <p:sldId id="2475" r:id="rId55"/>
    <p:sldId id="2485" r:id="rId56"/>
    <p:sldId id="2486" r:id="rId57"/>
    <p:sldId id="2493" r:id="rId58"/>
    <p:sldId id="2502" r:id="rId59"/>
    <p:sldId id="2488" r:id="rId60"/>
    <p:sldId id="2491" r:id="rId61"/>
    <p:sldId id="2489" r:id="rId62"/>
    <p:sldId id="2490" r:id="rId63"/>
    <p:sldId id="2503" r:id="rId64"/>
    <p:sldId id="2487" r:id="rId65"/>
    <p:sldId id="2471" r:id="rId66"/>
    <p:sldId id="2504" r:id="rId67"/>
    <p:sldId id="2492" r:id="rId68"/>
    <p:sldId id="2453" r:id="rId69"/>
    <p:sldId id="2454" r:id="rId70"/>
    <p:sldId id="2474" r:id="rId71"/>
  </p:sldIdLst>
  <p:sldSz cx="12192000" cy="6858000"/>
  <p:notesSz cx="6735763" cy="9866313"/>
  <p:custShowLst>
    <p:custShow name="Custom Show 1" id="0">
      <p:sldLst>
        <p:sld r:id="rId5"/>
        <p:sld r:id="rId49"/>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B4C6D9-BB9C-481F-A67D-3C18E4012B7B}">
          <p14:sldIdLst>
            <p14:sldId id="2424"/>
          </p14:sldIdLst>
        </p14:section>
        <p14:section name="Intro" id="{6600947C-C02F-4AF1-8B04-FDCCE310B5AF}">
          <p14:sldIdLst>
            <p14:sldId id="2455"/>
            <p14:sldId id="2456"/>
            <p14:sldId id="2425"/>
          </p14:sldIdLst>
        </p14:section>
        <p14:section name="BusinessAI Workshop" id="{D3876703-313C-4996-B916-5955CC83E039}">
          <p14:sldIdLst>
            <p14:sldId id="2494"/>
            <p14:sldId id="2432"/>
            <p14:sldId id="2427"/>
            <p14:sldId id="2430"/>
          </p14:sldIdLst>
        </p14:section>
        <p14:section name="AppliedAI in business" id="{9516EB53-9BFF-49C3-AAE5-FFE116240093}">
          <p14:sldIdLst>
            <p14:sldId id="2495"/>
            <p14:sldId id="2431"/>
            <p14:sldId id="2450"/>
            <p14:sldId id="2451"/>
            <p14:sldId id="2434"/>
            <p14:sldId id="2452"/>
            <p14:sldId id="2496"/>
            <p14:sldId id="2459"/>
            <p14:sldId id="2447"/>
            <p14:sldId id="2441"/>
            <p14:sldId id="2442"/>
            <p14:sldId id="2443"/>
            <p14:sldId id="2444"/>
            <p14:sldId id="2473"/>
            <p14:sldId id="2472"/>
            <p14:sldId id="2446"/>
            <p14:sldId id="2497"/>
            <p14:sldId id="2466"/>
            <p14:sldId id="2468"/>
            <p14:sldId id="2469"/>
            <p14:sldId id="2460"/>
            <p14:sldId id="2462"/>
            <p14:sldId id="2463"/>
            <p14:sldId id="2470"/>
          </p14:sldIdLst>
        </p14:section>
        <p14:section name="PowerBI" id="{D919A937-CB45-4CA9-978C-8146A0476CA8}">
          <p14:sldIdLst>
            <p14:sldId id="2498"/>
            <p14:sldId id="2435"/>
            <p14:sldId id="257"/>
            <p14:sldId id="258"/>
            <p14:sldId id="2478"/>
            <p14:sldId id="256"/>
            <p14:sldId id="2476"/>
            <p14:sldId id="2477"/>
            <p14:sldId id="2479"/>
            <p14:sldId id="2480"/>
            <p14:sldId id="2499"/>
            <p14:sldId id="2481"/>
            <p14:sldId id="2482"/>
          </p14:sldIdLst>
        </p14:section>
        <p14:section name="Business Case" id="{A8CCE893-C948-4137-A590-AF0B1610795C}">
          <p14:sldIdLst>
            <p14:sldId id="2500"/>
            <p14:sldId id="2433"/>
            <p14:sldId id="2426"/>
            <p14:sldId id="2440"/>
            <p14:sldId id="2439"/>
            <p14:sldId id="2483"/>
            <p14:sldId id="2501"/>
            <p14:sldId id="2484"/>
            <p14:sldId id="2475"/>
            <p14:sldId id="2485"/>
            <p14:sldId id="2486"/>
            <p14:sldId id="2493"/>
            <p14:sldId id="2502"/>
            <p14:sldId id="2488"/>
            <p14:sldId id="2491"/>
            <p14:sldId id="2489"/>
            <p14:sldId id="2490"/>
          </p14:sldIdLst>
        </p14:section>
        <p14:section name="Conclusion" id="{46740607-0018-475E-8B04-E2D302CAD573}">
          <p14:sldIdLst>
            <p14:sldId id="2503"/>
            <p14:sldId id="2487"/>
            <p14:sldId id="2471"/>
            <p14:sldId id="2504"/>
            <p14:sldId id="2492"/>
            <p14:sldId id="2453"/>
            <p14:sldId id="2454"/>
            <p14:sldId id="2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wras Akroush" initials="NA" lastIdx="6" clrIdx="0">
    <p:extLst>
      <p:ext uri="{19B8F6BF-5375-455C-9EA6-DF929625EA0E}">
        <p15:presenceInfo xmlns:p15="http://schemas.microsoft.com/office/powerpoint/2012/main" userId="S-1-5-21-3984813659-1888529462-2026879981-1625" providerId="AD"/>
      </p:ext>
    </p:extLst>
  </p:cmAuthor>
  <p:cmAuthor id="2" name="Hassan Mohanna" initials="HM" lastIdx="9" clrIdx="1">
    <p:extLst>
      <p:ext uri="{19B8F6BF-5375-455C-9EA6-DF929625EA0E}">
        <p15:presenceInfo xmlns:p15="http://schemas.microsoft.com/office/powerpoint/2012/main" userId="Hassan Mohanna" providerId="None"/>
      </p:ext>
    </p:extLst>
  </p:cmAuthor>
  <p:cmAuthor id="3" name="Farah Assaad" initials="FA" lastIdx="1" clrIdx="2">
    <p:extLst>
      <p:ext uri="{19B8F6BF-5375-455C-9EA6-DF929625EA0E}">
        <p15:presenceInfo xmlns:p15="http://schemas.microsoft.com/office/powerpoint/2012/main" userId="S-1-5-21-3984813659-1888529462-2026879981-1146" providerId="AD"/>
      </p:ext>
    </p:extLst>
  </p:cmAuthor>
  <p:cmAuthor id="4" name="Nawras Akroush" initials="NA [2]" lastIdx="1" clrIdx="3">
    <p:extLst>
      <p:ext uri="{19B8F6BF-5375-455C-9EA6-DF929625EA0E}">
        <p15:presenceInfo xmlns:p15="http://schemas.microsoft.com/office/powerpoint/2012/main" userId="Nawras Akroush" providerId="None"/>
      </p:ext>
    </p:extLst>
  </p:cmAuthor>
  <p:cmAuthor id="5" name="ali tarraf" initials="at" lastIdx="2" clrIdx="4">
    <p:extLst>
      <p:ext uri="{19B8F6BF-5375-455C-9EA6-DF929625EA0E}">
        <p15:presenceInfo xmlns:p15="http://schemas.microsoft.com/office/powerpoint/2012/main" userId="1e8b984a6536e5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474B"/>
    <a:srgbClr val="A6A6A6"/>
    <a:srgbClr val="9F2936"/>
    <a:srgbClr val="E43034"/>
    <a:srgbClr val="C12C31"/>
    <a:srgbClr val="D42E33"/>
    <a:srgbClr val="36A9E0"/>
    <a:srgbClr val="0071C1"/>
    <a:srgbClr val="081E33"/>
    <a:srgbClr val="2757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93844" autoAdjust="0"/>
  </p:normalViewPr>
  <p:slideViewPr>
    <p:cSldViewPr snapToGrid="0">
      <p:cViewPr varScale="1">
        <p:scale>
          <a:sx n="80" d="100"/>
          <a:sy n="80" d="100"/>
        </p:scale>
        <p:origin x="883" y="48"/>
      </p:cViewPr>
      <p:guideLst>
        <p:guide orient="horz" pos="2160"/>
        <p:guide pos="3840"/>
      </p:guideLst>
    </p:cSldViewPr>
  </p:slideViewPr>
  <p:outlineViewPr>
    <p:cViewPr>
      <p:scale>
        <a:sx n="33" d="100"/>
        <a:sy n="33" d="100"/>
      </p:scale>
      <p:origin x="0" y="-6778"/>
    </p:cViewPr>
  </p:outlineViewPr>
  <p:notesTextViewPr>
    <p:cViewPr>
      <p:scale>
        <a:sx n="1" d="1"/>
        <a:sy n="1" d="1"/>
      </p:scale>
      <p:origin x="0" y="0"/>
    </p:cViewPr>
  </p:notesTextViewPr>
  <p:sorterViewPr>
    <p:cViewPr>
      <p:scale>
        <a:sx n="200" d="100"/>
        <a:sy n="200" d="100"/>
      </p:scale>
      <p:origin x="0" y="-1248"/>
    </p:cViewPr>
  </p:sorterViewPr>
  <p:notesViewPr>
    <p:cSldViewPr snapToGrid="0">
      <p:cViewPr varScale="1">
        <p:scale>
          <a:sx n="49" d="100"/>
          <a:sy n="49" d="100"/>
        </p:scale>
        <p:origin x="2922"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hyperlink" Target="https://en.wikiquote.org/wiki/Redistribution_of_income_and_wealth" TargetMode="External"/><Relationship Id="rId1" Type="http://schemas.openxmlformats.org/officeDocument/2006/relationships/image" Target="../media/image34.png"/><Relationship Id="rId6" Type="http://schemas.openxmlformats.org/officeDocument/2006/relationships/hyperlink" Target="https://www.peoplemattersglobal.com/article/techhrsg/infeedos-quest-to-help-sea-firms-crack-the-code-of-engagement-24217?page=2" TargetMode="External"/><Relationship Id="rId5" Type="http://schemas.openxmlformats.org/officeDocument/2006/relationships/image" Target="../media/image36.jpg"/><Relationship Id="rId4" Type="http://schemas.openxmlformats.org/officeDocument/2006/relationships/hyperlink" Target="https://geobrava.wordpress.com/2017/02/05/extracting-meaningful-insights-in-a-big-data-world/"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hyperlink" Target="https://en.wikiquote.org/wiki/Redistribution_of_income_and_wealth" TargetMode="External"/><Relationship Id="rId1" Type="http://schemas.openxmlformats.org/officeDocument/2006/relationships/image" Target="../media/image34.png"/><Relationship Id="rId6" Type="http://schemas.openxmlformats.org/officeDocument/2006/relationships/hyperlink" Target="https://www.peoplemattersglobal.com/article/techhrsg/infeedos-quest-to-help-sea-firms-crack-the-code-of-engagement-24217?page=2" TargetMode="External"/><Relationship Id="rId5" Type="http://schemas.openxmlformats.org/officeDocument/2006/relationships/image" Target="../media/image36.jpg"/><Relationship Id="rId4" Type="http://schemas.openxmlformats.org/officeDocument/2006/relationships/hyperlink" Target="https://geobrava.wordpress.com/2017/02/05/extracting-meaningful-insights-in-a-big-data-world/" TargetMode="Externa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3F93FE-08B7-4AD1-B635-022D7C790ECE}"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US"/>
        </a:p>
      </dgm:t>
    </dgm:pt>
    <dgm:pt modelId="{6D1B57A9-8A2F-4174-A7F0-E074E9A620BE}">
      <dgm:prSet phldrT="[Text]"/>
      <dgm:spPr/>
      <dgm:t>
        <a:bodyPr/>
        <a:lstStyle/>
        <a:p>
          <a:r>
            <a:rPr lang="en-US" dirty="0">
              <a:latin typeface="Calibri" panose="020F0502020204030204" pitchFamily="34" charset="0"/>
              <a:cs typeface="Calibri" panose="020F0502020204030204" pitchFamily="34" charset="0"/>
            </a:rPr>
            <a:t>Applied AI in Business - Ali</a:t>
          </a:r>
        </a:p>
      </dgm:t>
    </dgm:pt>
    <dgm:pt modelId="{A0837304-CDC0-4485-B287-9C87A8FD5F3C}" type="parTrans" cxnId="{D425D107-657E-4F50-88A1-E726A2877C92}">
      <dgm:prSet/>
      <dgm:spPr/>
      <dgm:t>
        <a:bodyPr/>
        <a:lstStyle/>
        <a:p>
          <a:endParaRPr lang="en-US">
            <a:latin typeface="Calibri" panose="020F0502020204030204" pitchFamily="34" charset="0"/>
            <a:cs typeface="Calibri" panose="020F0502020204030204" pitchFamily="34" charset="0"/>
          </a:endParaRPr>
        </a:p>
      </dgm:t>
    </dgm:pt>
    <dgm:pt modelId="{D489B681-D119-490E-9763-1B860F0EE6A7}" type="sibTrans" cxnId="{D425D107-657E-4F50-88A1-E726A2877C92}">
      <dgm:prSet/>
      <dgm:spPr/>
      <dgm:t>
        <a:bodyPr/>
        <a:lstStyle/>
        <a:p>
          <a:endParaRPr lang="en-US">
            <a:latin typeface="Calibri" panose="020F0502020204030204" pitchFamily="34" charset="0"/>
            <a:cs typeface="Calibri" panose="020F0502020204030204" pitchFamily="34" charset="0"/>
          </a:endParaRPr>
        </a:p>
      </dgm:t>
    </dgm:pt>
    <dgm:pt modelId="{E9F52B11-B453-4433-B57C-2A405022CF83}">
      <dgm:prSet phldrT="[Text]"/>
      <dgm:spPr/>
      <dgm:t>
        <a:bodyPr/>
        <a:lstStyle/>
        <a:p>
          <a:r>
            <a:rPr lang="en-US" dirty="0">
              <a:latin typeface="Calibri" panose="020F0502020204030204" pitchFamily="34" charset="0"/>
              <a:cs typeface="Calibri" panose="020F0502020204030204" pitchFamily="34" charset="0"/>
            </a:rPr>
            <a:t>Introduction to Power BI – </a:t>
          </a:r>
          <a:r>
            <a:rPr lang="en-US" dirty="0" err="1">
              <a:latin typeface="Calibri" panose="020F0502020204030204" pitchFamily="34" charset="0"/>
              <a:cs typeface="Calibri" panose="020F0502020204030204" pitchFamily="34" charset="0"/>
            </a:rPr>
            <a:t>Elissar</a:t>
          </a:r>
          <a:endParaRPr lang="en-US" dirty="0">
            <a:latin typeface="Calibri" panose="020F0502020204030204" pitchFamily="34" charset="0"/>
            <a:cs typeface="Calibri" panose="020F0502020204030204" pitchFamily="34" charset="0"/>
          </a:endParaRPr>
        </a:p>
      </dgm:t>
    </dgm:pt>
    <dgm:pt modelId="{9D4719A6-72E0-4F11-92EC-CAEB272CCAE6}" type="parTrans" cxnId="{502CCF4C-5AB2-4770-991D-27CC12214425}">
      <dgm:prSet/>
      <dgm:spPr/>
      <dgm:t>
        <a:bodyPr/>
        <a:lstStyle/>
        <a:p>
          <a:endParaRPr lang="en-US">
            <a:latin typeface="Calibri" panose="020F0502020204030204" pitchFamily="34" charset="0"/>
            <a:cs typeface="Calibri" panose="020F0502020204030204" pitchFamily="34" charset="0"/>
          </a:endParaRPr>
        </a:p>
      </dgm:t>
    </dgm:pt>
    <dgm:pt modelId="{0308A8C8-92D7-4118-BB02-26CF9554ECB7}" type="sibTrans" cxnId="{502CCF4C-5AB2-4770-991D-27CC12214425}">
      <dgm:prSet/>
      <dgm:spPr/>
      <dgm:t>
        <a:bodyPr/>
        <a:lstStyle/>
        <a:p>
          <a:endParaRPr lang="en-US">
            <a:latin typeface="Calibri" panose="020F0502020204030204" pitchFamily="34" charset="0"/>
            <a:cs typeface="Calibri" panose="020F0502020204030204" pitchFamily="34" charset="0"/>
          </a:endParaRPr>
        </a:p>
      </dgm:t>
    </dgm:pt>
    <dgm:pt modelId="{DEC8E834-E7B1-4585-95F7-ED7D0D1180ED}">
      <dgm:prSet phldrT="[Text]"/>
      <dgm:spPr/>
      <dgm:t>
        <a:bodyPr/>
        <a:lstStyle/>
        <a:p>
          <a:r>
            <a:rPr lang="en-US" dirty="0">
              <a:latin typeface="Calibri" panose="020F0502020204030204" pitchFamily="34" charset="0"/>
              <a:cs typeface="Calibri" panose="020F0502020204030204" pitchFamily="34" charset="0"/>
            </a:rPr>
            <a:t>Marketing Business Case - Ali</a:t>
          </a:r>
        </a:p>
      </dgm:t>
    </dgm:pt>
    <dgm:pt modelId="{4A832D48-9200-46E7-BC00-7EABCB7CF875}" type="parTrans" cxnId="{844013B5-FC1E-4120-AA85-A2F09B78AD78}">
      <dgm:prSet/>
      <dgm:spPr/>
      <dgm:t>
        <a:bodyPr/>
        <a:lstStyle/>
        <a:p>
          <a:endParaRPr lang="en-US">
            <a:latin typeface="Calibri" panose="020F0502020204030204" pitchFamily="34" charset="0"/>
            <a:cs typeface="Calibri" panose="020F0502020204030204" pitchFamily="34" charset="0"/>
          </a:endParaRPr>
        </a:p>
      </dgm:t>
    </dgm:pt>
    <dgm:pt modelId="{EE6DEAAC-5146-4B0A-B66D-209692E6A8B9}" type="sibTrans" cxnId="{844013B5-FC1E-4120-AA85-A2F09B78AD78}">
      <dgm:prSet/>
      <dgm:spPr/>
      <dgm:t>
        <a:bodyPr/>
        <a:lstStyle/>
        <a:p>
          <a:endParaRPr lang="en-US">
            <a:latin typeface="Calibri" panose="020F0502020204030204" pitchFamily="34" charset="0"/>
            <a:cs typeface="Calibri" panose="020F0502020204030204" pitchFamily="34" charset="0"/>
          </a:endParaRPr>
        </a:p>
      </dgm:t>
    </dgm:pt>
    <dgm:pt modelId="{269DD1E7-BED2-4E8F-99CC-170118E66CFE}">
      <dgm:prSet phldrT="[Text]"/>
      <dgm:spPr/>
      <dgm:t>
        <a:bodyPr/>
        <a:lstStyle/>
        <a:p>
          <a:r>
            <a:rPr lang="en-US" dirty="0">
              <a:latin typeface="Calibri" panose="020F0502020204030204" pitchFamily="34" charset="0"/>
              <a:cs typeface="Calibri" panose="020F0502020204030204" pitchFamily="34" charset="0"/>
            </a:rPr>
            <a:t>Solving Business Case – You</a:t>
          </a:r>
        </a:p>
      </dgm:t>
    </dgm:pt>
    <dgm:pt modelId="{411BF5D3-187F-40B4-BC0B-6DC64DDFEA9E}" type="parTrans" cxnId="{BB946386-2953-4BFC-AE45-332ABDE8F249}">
      <dgm:prSet/>
      <dgm:spPr/>
      <dgm:t>
        <a:bodyPr/>
        <a:lstStyle/>
        <a:p>
          <a:endParaRPr lang="en-US"/>
        </a:p>
      </dgm:t>
    </dgm:pt>
    <dgm:pt modelId="{08E1EBF9-62A1-41E8-AF4C-8D1B85F339EC}" type="sibTrans" cxnId="{BB946386-2953-4BFC-AE45-332ABDE8F249}">
      <dgm:prSet/>
      <dgm:spPr/>
      <dgm:t>
        <a:bodyPr/>
        <a:lstStyle/>
        <a:p>
          <a:endParaRPr lang="en-US"/>
        </a:p>
      </dgm:t>
    </dgm:pt>
    <dgm:pt modelId="{A780DA68-94E1-42B8-99ED-C38A09D4F685}">
      <dgm:prSet phldrT="[Text]"/>
      <dgm:spPr/>
      <dgm:t>
        <a:bodyPr/>
        <a:lstStyle/>
        <a:p>
          <a:r>
            <a:rPr lang="en-US" dirty="0">
              <a:latin typeface="Calibri" panose="020F0502020204030204" pitchFamily="34" charset="0"/>
              <a:cs typeface="Calibri" panose="020F0502020204030204" pitchFamily="34" charset="0"/>
            </a:rPr>
            <a:t>Presentation of solution – You</a:t>
          </a:r>
        </a:p>
      </dgm:t>
    </dgm:pt>
    <dgm:pt modelId="{5978E62F-574D-418C-857C-D769749485C1}" type="parTrans" cxnId="{64BFE0B7-1392-4413-8B4E-70E4048CD848}">
      <dgm:prSet/>
      <dgm:spPr/>
      <dgm:t>
        <a:bodyPr/>
        <a:lstStyle/>
        <a:p>
          <a:endParaRPr lang="en-US"/>
        </a:p>
      </dgm:t>
    </dgm:pt>
    <dgm:pt modelId="{9D421D11-3065-4DC7-A9A2-685D9C517D50}" type="sibTrans" cxnId="{64BFE0B7-1392-4413-8B4E-70E4048CD848}">
      <dgm:prSet/>
      <dgm:spPr/>
      <dgm:t>
        <a:bodyPr/>
        <a:lstStyle/>
        <a:p>
          <a:endParaRPr lang="en-US"/>
        </a:p>
      </dgm:t>
    </dgm:pt>
    <dgm:pt modelId="{990828B8-7171-4577-B598-7667C8DA3452}">
      <dgm:prSet phldrT="[Text]"/>
      <dgm:spPr/>
      <dgm:t>
        <a:bodyPr/>
        <a:lstStyle/>
        <a:p>
          <a:r>
            <a:rPr lang="en-US" dirty="0">
              <a:latin typeface="Calibri" panose="020F0502020204030204" pitchFamily="34" charset="0"/>
              <a:cs typeface="Calibri" panose="020F0502020204030204" pitchFamily="34" charset="0"/>
            </a:rPr>
            <a:t>Conclusions – Ali</a:t>
          </a:r>
        </a:p>
      </dgm:t>
    </dgm:pt>
    <dgm:pt modelId="{530E044C-66F2-47E9-B66B-2309D08A605D}" type="parTrans" cxnId="{2058BFB6-1A2C-4B11-9B96-120719B53754}">
      <dgm:prSet/>
      <dgm:spPr/>
      <dgm:t>
        <a:bodyPr/>
        <a:lstStyle/>
        <a:p>
          <a:endParaRPr lang="en-US"/>
        </a:p>
      </dgm:t>
    </dgm:pt>
    <dgm:pt modelId="{19C67741-3383-4C89-8B84-C0C74DC87F38}" type="sibTrans" cxnId="{2058BFB6-1A2C-4B11-9B96-120719B53754}">
      <dgm:prSet/>
      <dgm:spPr/>
      <dgm:t>
        <a:bodyPr/>
        <a:lstStyle/>
        <a:p>
          <a:endParaRPr lang="en-US"/>
        </a:p>
      </dgm:t>
    </dgm:pt>
    <dgm:pt modelId="{A96F28AC-C940-43EE-A1A6-EAD0C5180B63}">
      <dgm:prSet phldrT="[Text]"/>
      <dgm:spPr/>
      <dgm:t>
        <a:bodyPr/>
        <a:lstStyle/>
        <a:p>
          <a:r>
            <a:rPr lang="en-US" dirty="0">
              <a:latin typeface="Calibri" panose="020F0502020204030204" pitchFamily="34" charset="0"/>
              <a:cs typeface="Calibri" panose="020F0502020204030204" pitchFamily="34" charset="0"/>
            </a:rPr>
            <a:t>Intro to Beirut AI Business Workshop - Ali</a:t>
          </a:r>
        </a:p>
      </dgm:t>
    </dgm:pt>
    <dgm:pt modelId="{E0A96265-D4D2-4FCC-90EF-CA8265F55675}" type="parTrans" cxnId="{D6C54FB8-ABA5-4D23-82D5-475B25765657}">
      <dgm:prSet/>
      <dgm:spPr/>
      <dgm:t>
        <a:bodyPr/>
        <a:lstStyle/>
        <a:p>
          <a:endParaRPr lang="en-US"/>
        </a:p>
      </dgm:t>
    </dgm:pt>
    <dgm:pt modelId="{E6CFC623-9CA3-4469-86D9-B6258851F691}" type="sibTrans" cxnId="{D6C54FB8-ABA5-4D23-82D5-475B25765657}">
      <dgm:prSet/>
      <dgm:spPr/>
      <dgm:t>
        <a:bodyPr/>
        <a:lstStyle/>
        <a:p>
          <a:endParaRPr lang="en-US"/>
        </a:p>
      </dgm:t>
    </dgm:pt>
    <dgm:pt modelId="{90B8CF4A-91FC-48D1-92F7-C1B4F418733C}">
      <dgm:prSet phldrT="[Text]"/>
      <dgm:spPr/>
      <dgm:t>
        <a:bodyPr/>
        <a:lstStyle/>
        <a:p>
          <a:r>
            <a:rPr lang="en-US" dirty="0">
              <a:latin typeface="Calibri" panose="020F0502020204030204" pitchFamily="34" charset="0"/>
              <a:cs typeface="Calibri" panose="020F0502020204030204" pitchFamily="34" charset="0"/>
            </a:rPr>
            <a:t>Intro AI</a:t>
          </a:r>
        </a:p>
      </dgm:t>
    </dgm:pt>
    <dgm:pt modelId="{1C2F60CB-A097-402C-87D9-F2D1A48E0963}" type="parTrans" cxnId="{38205606-D876-49CD-8C41-3A9F93E6AEF1}">
      <dgm:prSet/>
      <dgm:spPr/>
      <dgm:t>
        <a:bodyPr/>
        <a:lstStyle/>
        <a:p>
          <a:endParaRPr lang="en-US"/>
        </a:p>
      </dgm:t>
    </dgm:pt>
    <dgm:pt modelId="{0884E1D3-BF9E-41D0-8EB1-C5BEBF9EFB90}" type="sibTrans" cxnId="{38205606-D876-49CD-8C41-3A9F93E6AEF1}">
      <dgm:prSet/>
      <dgm:spPr/>
      <dgm:t>
        <a:bodyPr/>
        <a:lstStyle/>
        <a:p>
          <a:endParaRPr lang="en-US"/>
        </a:p>
      </dgm:t>
    </dgm:pt>
    <dgm:pt modelId="{118D6CB8-C329-48D4-8BB1-B435ADF5FC43}">
      <dgm:prSet phldrT="[Text]"/>
      <dgm:spPr/>
      <dgm:t>
        <a:bodyPr/>
        <a:lstStyle/>
        <a:p>
          <a:r>
            <a:rPr lang="en-US" dirty="0">
              <a:latin typeface="Calibri" panose="020F0502020204030204" pitchFamily="34" charset="0"/>
              <a:cs typeface="Calibri" panose="020F0502020204030204" pitchFamily="34" charset="0"/>
            </a:rPr>
            <a:t>Applied AI World Case</a:t>
          </a:r>
        </a:p>
      </dgm:t>
    </dgm:pt>
    <dgm:pt modelId="{388B2631-2C78-4BBC-809B-EDCB1150E83D}" type="parTrans" cxnId="{04E75637-405B-4AD2-9606-0DCA7F184956}">
      <dgm:prSet/>
      <dgm:spPr/>
      <dgm:t>
        <a:bodyPr/>
        <a:lstStyle/>
        <a:p>
          <a:endParaRPr lang="en-US"/>
        </a:p>
      </dgm:t>
    </dgm:pt>
    <dgm:pt modelId="{BA4A7002-B5F3-4295-AF7F-6CA1AD14EC38}" type="sibTrans" cxnId="{04E75637-405B-4AD2-9606-0DCA7F184956}">
      <dgm:prSet/>
      <dgm:spPr/>
      <dgm:t>
        <a:bodyPr/>
        <a:lstStyle/>
        <a:p>
          <a:endParaRPr lang="en-US"/>
        </a:p>
      </dgm:t>
    </dgm:pt>
    <dgm:pt modelId="{4E3BC37F-298B-41C8-8637-4BB547A67B34}">
      <dgm:prSet phldrT="[Text]"/>
      <dgm:spPr/>
      <dgm:t>
        <a:bodyPr/>
        <a:lstStyle/>
        <a:p>
          <a:r>
            <a:rPr lang="en-US" dirty="0">
              <a:latin typeface="Calibri" panose="020F0502020204030204" pitchFamily="34" charset="0"/>
              <a:cs typeface="Calibri" panose="020F0502020204030204" pitchFamily="34" charset="0"/>
            </a:rPr>
            <a:t>Applied AI MENA Case</a:t>
          </a:r>
        </a:p>
      </dgm:t>
    </dgm:pt>
    <dgm:pt modelId="{892A8013-23A8-49FF-B9FC-50BA1D533FAF}" type="parTrans" cxnId="{73B76E50-26A0-45D2-9BA0-8DFD87FE819A}">
      <dgm:prSet/>
      <dgm:spPr/>
      <dgm:t>
        <a:bodyPr/>
        <a:lstStyle/>
        <a:p>
          <a:endParaRPr lang="en-US"/>
        </a:p>
      </dgm:t>
    </dgm:pt>
    <dgm:pt modelId="{8E1E667B-E283-4668-B719-BE5DCD8FF691}" type="sibTrans" cxnId="{73B76E50-26A0-45D2-9BA0-8DFD87FE819A}">
      <dgm:prSet/>
      <dgm:spPr/>
      <dgm:t>
        <a:bodyPr/>
        <a:lstStyle/>
        <a:p>
          <a:endParaRPr lang="en-US"/>
        </a:p>
      </dgm:t>
    </dgm:pt>
    <dgm:pt modelId="{6E99705E-1579-4015-80EB-B326E1774538}">
      <dgm:prSet phldrT="[Text]"/>
      <dgm:spPr/>
      <dgm:t>
        <a:bodyPr/>
        <a:lstStyle/>
        <a:p>
          <a:r>
            <a:rPr lang="en-US" dirty="0">
              <a:latin typeface="Calibri" panose="020F0502020204030204" pitchFamily="34" charset="0"/>
              <a:cs typeface="Calibri" panose="020F0502020204030204" pitchFamily="34" charset="0"/>
            </a:rPr>
            <a:t>Intro</a:t>
          </a:r>
        </a:p>
      </dgm:t>
    </dgm:pt>
    <dgm:pt modelId="{5F91F880-50F9-420A-8260-2DFD0F4880F5}" type="parTrans" cxnId="{4661370F-FA13-47CC-9EE5-D263036FBFF6}">
      <dgm:prSet/>
      <dgm:spPr/>
      <dgm:t>
        <a:bodyPr/>
        <a:lstStyle/>
        <a:p>
          <a:endParaRPr lang="en-US"/>
        </a:p>
      </dgm:t>
    </dgm:pt>
    <dgm:pt modelId="{478892C3-043A-4678-9559-A1CCE4CF91D2}" type="sibTrans" cxnId="{4661370F-FA13-47CC-9EE5-D263036FBFF6}">
      <dgm:prSet/>
      <dgm:spPr/>
      <dgm:t>
        <a:bodyPr/>
        <a:lstStyle/>
        <a:p>
          <a:endParaRPr lang="en-US"/>
        </a:p>
      </dgm:t>
    </dgm:pt>
    <dgm:pt modelId="{41854E5B-FE5A-404A-8C6E-588B15F57FB9}">
      <dgm:prSet phldrT="[Text]"/>
      <dgm:spPr/>
      <dgm:t>
        <a:bodyPr/>
        <a:lstStyle/>
        <a:p>
          <a:r>
            <a:rPr lang="en-US" dirty="0">
              <a:latin typeface="Calibri" panose="020F0502020204030204" pitchFamily="34" charset="0"/>
              <a:cs typeface="Calibri" panose="020F0502020204030204" pitchFamily="34" charset="0"/>
            </a:rPr>
            <a:t>Hands on</a:t>
          </a:r>
        </a:p>
      </dgm:t>
    </dgm:pt>
    <dgm:pt modelId="{F56AFF6D-678F-43FD-8AD5-21644AD69C92}" type="parTrans" cxnId="{65DE43D4-AAB5-4F8A-8D29-DB385C9E7400}">
      <dgm:prSet/>
      <dgm:spPr/>
      <dgm:t>
        <a:bodyPr/>
        <a:lstStyle/>
        <a:p>
          <a:endParaRPr lang="en-US"/>
        </a:p>
      </dgm:t>
    </dgm:pt>
    <dgm:pt modelId="{6FD36BD0-3EC4-458B-883C-FB773D277C8D}" type="sibTrans" cxnId="{65DE43D4-AAB5-4F8A-8D29-DB385C9E7400}">
      <dgm:prSet/>
      <dgm:spPr/>
      <dgm:t>
        <a:bodyPr/>
        <a:lstStyle/>
        <a:p>
          <a:endParaRPr lang="en-US"/>
        </a:p>
      </dgm:t>
    </dgm:pt>
    <dgm:pt modelId="{5978F5A6-19B6-49BE-AAE6-2C134B979B07}">
      <dgm:prSet phldrT="[Text]"/>
      <dgm:spPr/>
      <dgm:t>
        <a:bodyPr/>
        <a:lstStyle/>
        <a:p>
          <a:r>
            <a:rPr lang="en-US" dirty="0">
              <a:latin typeface="Calibri" panose="020F0502020204030204" pitchFamily="34" charset="0"/>
              <a:cs typeface="Calibri" panose="020F0502020204030204" pitchFamily="34" charset="0"/>
            </a:rPr>
            <a:t>Vote on next Business AI workshop topics </a:t>
          </a:r>
        </a:p>
      </dgm:t>
    </dgm:pt>
    <dgm:pt modelId="{F05656C7-C011-4CC8-8BA4-344CCA276BE6}" type="parTrans" cxnId="{DC452557-233F-4B99-A390-3298FD8B942A}">
      <dgm:prSet/>
      <dgm:spPr/>
      <dgm:t>
        <a:bodyPr/>
        <a:lstStyle/>
        <a:p>
          <a:endParaRPr lang="en-US"/>
        </a:p>
      </dgm:t>
    </dgm:pt>
    <dgm:pt modelId="{887BADB6-514C-4827-B68E-42FBAC99D9BA}" type="sibTrans" cxnId="{DC452557-233F-4B99-A390-3298FD8B942A}">
      <dgm:prSet/>
      <dgm:spPr/>
      <dgm:t>
        <a:bodyPr/>
        <a:lstStyle/>
        <a:p>
          <a:endParaRPr lang="en-US"/>
        </a:p>
      </dgm:t>
    </dgm:pt>
    <dgm:pt modelId="{58A23AC9-B427-483D-B4CF-9504C5C53B19}">
      <dgm:prSet phldrT="[Text]"/>
      <dgm:spPr/>
      <dgm:t>
        <a:bodyPr/>
        <a:lstStyle/>
        <a:p>
          <a:r>
            <a:rPr lang="en-US" dirty="0">
              <a:latin typeface="Calibri" panose="020F0502020204030204" pitchFamily="34" charset="0"/>
              <a:cs typeface="Calibri" panose="020F0502020204030204" pitchFamily="34" charset="0"/>
            </a:rPr>
            <a:t>Intro to the case</a:t>
          </a:r>
        </a:p>
      </dgm:t>
    </dgm:pt>
    <dgm:pt modelId="{52DF90DA-E038-4531-8DD8-9F32DEE05241}" type="parTrans" cxnId="{70CD22E9-AF6C-451C-88F0-3BE76DA7F207}">
      <dgm:prSet/>
      <dgm:spPr/>
      <dgm:t>
        <a:bodyPr/>
        <a:lstStyle/>
        <a:p>
          <a:endParaRPr lang="en-US"/>
        </a:p>
      </dgm:t>
    </dgm:pt>
    <dgm:pt modelId="{F1540CE5-AB95-4EB8-8845-F6E5B86F0428}" type="sibTrans" cxnId="{70CD22E9-AF6C-451C-88F0-3BE76DA7F207}">
      <dgm:prSet/>
      <dgm:spPr/>
      <dgm:t>
        <a:bodyPr/>
        <a:lstStyle/>
        <a:p>
          <a:endParaRPr lang="en-US"/>
        </a:p>
      </dgm:t>
    </dgm:pt>
    <dgm:pt modelId="{48E27CE4-61D4-4659-9EE0-BBFBB1FB6DFE}">
      <dgm:prSet phldrT="[Text]"/>
      <dgm:spPr/>
      <dgm:t>
        <a:bodyPr/>
        <a:lstStyle/>
        <a:p>
          <a:r>
            <a:rPr lang="en-US" dirty="0">
              <a:latin typeface="Calibri" panose="020F0502020204030204" pitchFamily="34" charset="0"/>
              <a:cs typeface="Calibri" panose="020F0502020204030204" pitchFamily="34" charset="0"/>
            </a:rPr>
            <a:t>Summary</a:t>
          </a:r>
        </a:p>
      </dgm:t>
    </dgm:pt>
    <dgm:pt modelId="{1075AC08-0B81-43D1-A2D4-4E570F7049B3}" type="parTrans" cxnId="{812B308E-B5CE-42D8-8044-7D06096C852E}">
      <dgm:prSet/>
      <dgm:spPr/>
      <dgm:t>
        <a:bodyPr/>
        <a:lstStyle/>
        <a:p>
          <a:endParaRPr lang="en-US"/>
        </a:p>
      </dgm:t>
    </dgm:pt>
    <dgm:pt modelId="{3DCFE06D-45B5-432D-9C6E-3F849641BAE2}" type="sibTrans" cxnId="{812B308E-B5CE-42D8-8044-7D06096C852E}">
      <dgm:prSet/>
      <dgm:spPr/>
      <dgm:t>
        <a:bodyPr/>
        <a:lstStyle/>
        <a:p>
          <a:endParaRPr lang="en-US"/>
        </a:p>
      </dgm:t>
    </dgm:pt>
    <dgm:pt modelId="{114896AB-C5E4-4822-AACF-B7BC7C41F50F}" type="pres">
      <dgm:prSet presAssocID="{C83F93FE-08B7-4AD1-B635-022D7C790ECE}" presName="linear" presStyleCnt="0">
        <dgm:presLayoutVars>
          <dgm:animLvl val="lvl"/>
          <dgm:resizeHandles val="exact"/>
        </dgm:presLayoutVars>
      </dgm:prSet>
      <dgm:spPr/>
    </dgm:pt>
    <dgm:pt modelId="{989A2DA8-FAE5-4A57-9858-BE26D1796F17}" type="pres">
      <dgm:prSet presAssocID="{A96F28AC-C940-43EE-A1A6-EAD0C5180B63}" presName="parentText" presStyleLbl="node1" presStyleIdx="0" presStyleCnt="5">
        <dgm:presLayoutVars>
          <dgm:chMax val="0"/>
          <dgm:bulletEnabled val="1"/>
        </dgm:presLayoutVars>
      </dgm:prSet>
      <dgm:spPr/>
    </dgm:pt>
    <dgm:pt modelId="{1360058B-7D2B-4DC4-B392-FFE53D9BA9F1}" type="pres">
      <dgm:prSet presAssocID="{E6CFC623-9CA3-4469-86D9-B6258851F691}" presName="spacer" presStyleCnt="0"/>
      <dgm:spPr/>
    </dgm:pt>
    <dgm:pt modelId="{A01965F4-3560-4019-942B-01B9F6576198}" type="pres">
      <dgm:prSet presAssocID="{6D1B57A9-8A2F-4174-A7F0-E074E9A620BE}" presName="parentText" presStyleLbl="node1" presStyleIdx="1" presStyleCnt="5">
        <dgm:presLayoutVars>
          <dgm:chMax val="0"/>
          <dgm:bulletEnabled val="1"/>
        </dgm:presLayoutVars>
      </dgm:prSet>
      <dgm:spPr/>
    </dgm:pt>
    <dgm:pt modelId="{44F9C769-B559-4DAB-9913-F3723C29E11B}" type="pres">
      <dgm:prSet presAssocID="{6D1B57A9-8A2F-4174-A7F0-E074E9A620BE}" presName="childText" presStyleLbl="revTx" presStyleIdx="0" presStyleCnt="4">
        <dgm:presLayoutVars>
          <dgm:bulletEnabled val="1"/>
        </dgm:presLayoutVars>
      </dgm:prSet>
      <dgm:spPr/>
    </dgm:pt>
    <dgm:pt modelId="{5919798F-EA11-4C1D-BFE2-16D3A8A3B952}" type="pres">
      <dgm:prSet presAssocID="{E9F52B11-B453-4433-B57C-2A405022CF83}" presName="parentText" presStyleLbl="node1" presStyleIdx="2" presStyleCnt="5">
        <dgm:presLayoutVars>
          <dgm:chMax val="0"/>
          <dgm:bulletEnabled val="1"/>
        </dgm:presLayoutVars>
      </dgm:prSet>
      <dgm:spPr/>
    </dgm:pt>
    <dgm:pt modelId="{C48B9BE1-0C9E-4B21-8084-7D7C751224BF}" type="pres">
      <dgm:prSet presAssocID="{E9F52B11-B453-4433-B57C-2A405022CF83}" presName="childText" presStyleLbl="revTx" presStyleIdx="1" presStyleCnt="4">
        <dgm:presLayoutVars>
          <dgm:bulletEnabled val="1"/>
        </dgm:presLayoutVars>
      </dgm:prSet>
      <dgm:spPr/>
    </dgm:pt>
    <dgm:pt modelId="{DD291F21-545B-4E8E-8F98-5CE9E95A1B2D}" type="pres">
      <dgm:prSet presAssocID="{DEC8E834-E7B1-4585-95F7-ED7D0D1180ED}" presName="parentText" presStyleLbl="node1" presStyleIdx="3" presStyleCnt="5">
        <dgm:presLayoutVars>
          <dgm:chMax val="0"/>
          <dgm:bulletEnabled val="1"/>
        </dgm:presLayoutVars>
      </dgm:prSet>
      <dgm:spPr/>
    </dgm:pt>
    <dgm:pt modelId="{F241A4F7-4E8A-4354-B072-3C35F5EAA905}" type="pres">
      <dgm:prSet presAssocID="{DEC8E834-E7B1-4585-95F7-ED7D0D1180ED}" presName="childText" presStyleLbl="revTx" presStyleIdx="2" presStyleCnt="4">
        <dgm:presLayoutVars>
          <dgm:bulletEnabled val="1"/>
        </dgm:presLayoutVars>
      </dgm:prSet>
      <dgm:spPr/>
    </dgm:pt>
    <dgm:pt modelId="{4F479317-0705-480F-BE35-DA54E969786B}" type="pres">
      <dgm:prSet presAssocID="{990828B8-7171-4577-B598-7667C8DA3452}" presName="parentText" presStyleLbl="node1" presStyleIdx="4" presStyleCnt="5">
        <dgm:presLayoutVars>
          <dgm:chMax val="0"/>
          <dgm:bulletEnabled val="1"/>
        </dgm:presLayoutVars>
      </dgm:prSet>
      <dgm:spPr/>
    </dgm:pt>
    <dgm:pt modelId="{F488B607-FA06-4F68-B889-DE4FC94516B7}" type="pres">
      <dgm:prSet presAssocID="{990828B8-7171-4577-B598-7667C8DA3452}" presName="childText" presStyleLbl="revTx" presStyleIdx="3" presStyleCnt="4">
        <dgm:presLayoutVars>
          <dgm:bulletEnabled val="1"/>
        </dgm:presLayoutVars>
      </dgm:prSet>
      <dgm:spPr/>
    </dgm:pt>
  </dgm:ptLst>
  <dgm:cxnLst>
    <dgm:cxn modelId="{38205606-D876-49CD-8C41-3A9F93E6AEF1}" srcId="{6D1B57A9-8A2F-4174-A7F0-E074E9A620BE}" destId="{90B8CF4A-91FC-48D1-92F7-C1B4F418733C}" srcOrd="0" destOrd="0" parTransId="{1C2F60CB-A097-402C-87D9-F2D1A48E0963}" sibTransId="{0884E1D3-BF9E-41D0-8EB1-C5BEBF9EFB90}"/>
    <dgm:cxn modelId="{D425D107-657E-4F50-88A1-E726A2877C92}" srcId="{C83F93FE-08B7-4AD1-B635-022D7C790ECE}" destId="{6D1B57A9-8A2F-4174-A7F0-E074E9A620BE}" srcOrd="1" destOrd="0" parTransId="{A0837304-CDC0-4485-B287-9C87A8FD5F3C}" sibTransId="{D489B681-D119-490E-9763-1B860F0EE6A7}"/>
    <dgm:cxn modelId="{4661370F-FA13-47CC-9EE5-D263036FBFF6}" srcId="{E9F52B11-B453-4433-B57C-2A405022CF83}" destId="{6E99705E-1579-4015-80EB-B326E1774538}" srcOrd="0" destOrd="0" parTransId="{5F91F880-50F9-420A-8260-2DFD0F4880F5}" sibTransId="{478892C3-043A-4678-9559-A1CCE4CF91D2}"/>
    <dgm:cxn modelId="{ECA1951C-1DBE-4610-8A72-2807FF3D7BCA}" type="presOf" srcId="{90B8CF4A-91FC-48D1-92F7-C1B4F418733C}" destId="{44F9C769-B559-4DAB-9913-F3723C29E11B}" srcOrd="0" destOrd="0" presId="urn:microsoft.com/office/officeart/2005/8/layout/vList2"/>
    <dgm:cxn modelId="{DB7B6922-92BE-4486-80CE-A965E85D547A}" type="presOf" srcId="{41854E5B-FE5A-404A-8C6E-588B15F57FB9}" destId="{C48B9BE1-0C9E-4B21-8084-7D7C751224BF}" srcOrd="0" destOrd="1" presId="urn:microsoft.com/office/officeart/2005/8/layout/vList2"/>
    <dgm:cxn modelId="{2A353423-1032-4A03-93CE-3A66BFF91542}" type="presOf" srcId="{C83F93FE-08B7-4AD1-B635-022D7C790ECE}" destId="{114896AB-C5E4-4822-AACF-B7BC7C41F50F}" srcOrd="0" destOrd="0" presId="urn:microsoft.com/office/officeart/2005/8/layout/vList2"/>
    <dgm:cxn modelId="{04E75637-405B-4AD2-9606-0DCA7F184956}" srcId="{6D1B57A9-8A2F-4174-A7F0-E074E9A620BE}" destId="{118D6CB8-C329-48D4-8BB1-B435ADF5FC43}" srcOrd="1" destOrd="0" parTransId="{388B2631-2C78-4BBC-809B-EDCB1150E83D}" sibTransId="{BA4A7002-B5F3-4295-AF7F-6CA1AD14EC38}"/>
    <dgm:cxn modelId="{E273CC3E-92E6-4D49-BF31-EBDD304C24D6}" type="presOf" srcId="{6D1B57A9-8A2F-4174-A7F0-E074E9A620BE}" destId="{A01965F4-3560-4019-942B-01B9F6576198}" srcOrd="0" destOrd="0" presId="urn:microsoft.com/office/officeart/2005/8/layout/vList2"/>
    <dgm:cxn modelId="{52573F40-53D1-4107-9B6F-AA0E43F4645B}" type="presOf" srcId="{118D6CB8-C329-48D4-8BB1-B435ADF5FC43}" destId="{44F9C769-B559-4DAB-9913-F3723C29E11B}" srcOrd="0" destOrd="1" presId="urn:microsoft.com/office/officeart/2005/8/layout/vList2"/>
    <dgm:cxn modelId="{502CCF4C-5AB2-4770-991D-27CC12214425}" srcId="{C83F93FE-08B7-4AD1-B635-022D7C790ECE}" destId="{E9F52B11-B453-4433-B57C-2A405022CF83}" srcOrd="2" destOrd="0" parTransId="{9D4719A6-72E0-4F11-92EC-CAEB272CCAE6}" sibTransId="{0308A8C8-92D7-4118-BB02-26CF9554ECB7}"/>
    <dgm:cxn modelId="{73B76E50-26A0-45D2-9BA0-8DFD87FE819A}" srcId="{6D1B57A9-8A2F-4174-A7F0-E074E9A620BE}" destId="{4E3BC37F-298B-41C8-8637-4BB547A67B34}" srcOrd="2" destOrd="0" parTransId="{892A8013-23A8-49FF-B9FC-50BA1D533FAF}" sibTransId="{8E1E667B-E283-4668-B719-BE5DCD8FF691}"/>
    <dgm:cxn modelId="{DC452557-233F-4B99-A390-3298FD8B942A}" srcId="{990828B8-7171-4577-B598-7667C8DA3452}" destId="{5978F5A6-19B6-49BE-AAE6-2C134B979B07}" srcOrd="1" destOrd="0" parTransId="{F05656C7-C011-4CC8-8BA4-344CCA276BE6}" sibTransId="{887BADB6-514C-4827-B68E-42FBAC99D9BA}"/>
    <dgm:cxn modelId="{6A941681-37FA-46B0-B279-F5A180E34E7A}" type="presOf" srcId="{5978F5A6-19B6-49BE-AAE6-2C134B979B07}" destId="{F488B607-FA06-4F68-B889-DE4FC94516B7}" srcOrd="0" destOrd="1" presId="urn:microsoft.com/office/officeart/2005/8/layout/vList2"/>
    <dgm:cxn modelId="{AE990A83-502A-4B48-B66A-AA97A3F4B649}" type="presOf" srcId="{269DD1E7-BED2-4E8F-99CC-170118E66CFE}" destId="{F241A4F7-4E8A-4354-B072-3C35F5EAA905}" srcOrd="0" destOrd="1" presId="urn:microsoft.com/office/officeart/2005/8/layout/vList2"/>
    <dgm:cxn modelId="{821A8E83-33BE-4F5C-A986-948B7D44BF62}" type="presOf" srcId="{DEC8E834-E7B1-4585-95F7-ED7D0D1180ED}" destId="{DD291F21-545B-4E8E-8F98-5CE9E95A1B2D}" srcOrd="0" destOrd="0" presId="urn:microsoft.com/office/officeart/2005/8/layout/vList2"/>
    <dgm:cxn modelId="{394ED884-4D3A-4FED-8D18-93896BA1F6A4}" type="presOf" srcId="{48E27CE4-61D4-4659-9EE0-BBFBB1FB6DFE}" destId="{F488B607-FA06-4F68-B889-DE4FC94516B7}" srcOrd="0" destOrd="0" presId="urn:microsoft.com/office/officeart/2005/8/layout/vList2"/>
    <dgm:cxn modelId="{BB946386-2953-4BFC-AE45-332ABDE8F249}" srcId="{DEC8E834-E7B1-4585-95F7-ED7D0D1180ED}" destId="{269DD1E7-BED2-4E8F-99CC-170118E66CFE}" srcOrd="1" destOrd="0" parTransId="{411BF5D3-187F-40B4-BC0B-6DC64DDFEA9E}" sibTransId="{08E1EBF9-62A1-41E8-AF4C-8D1B85F339EC}"/>
    <dgm:cxn modelId="{812B308E-B5CE-42D8-8044-7D06096C852E}" srcId="{990828B8-7171-4577-B598-7667C8DA3452}" destId="{48E27CE4-61D4-4659-9EE0-BBFBB1FB6DFE}" srcOrd="0" destOrd="0" parTransId="{1075AC08-0B81-43D1-A2D4-4E570F7049B3}" sibTransId="{3DCFE06D-45B5-432D-9C6E-3F849641BAE2}"/>
    <dgm:cxn modelId="{85EC8392-1B22-4E44-A905-8EB5109A3DB6}" type="presOf" srcId="{6E99705E-1579-4015-80EB-B326E1774538}" destId="{C48B9BE1-0C9E-4B21-8084-7D7C751224BF}" srcOrd="0" destOrd="0" presId="urn:microsoft.com/office/officeart/2005/8/layout/vList2"/>
    <dgm:cxn modelId="{9AEF4E96-5FFE-4055-A918-A98DA532D0C7}" type="presOf" srcId="{990828B8-7171-4577-B598-7667C8DA3452}" destId="{4F479317-0705-480F-BE35-DA54E969786B}" srcOrd="0" destOrd="0" presId="urn:microsoft.com/office/officeart/2005/8/layout/vList2"/>
    <dgm:cxn modelId="{5319CEA7-6BAA-4BEE-A7E5-2C126B88ECDE}" type="presOf" srcId="{A96F28AC-C940-43EE-A1A6-EAD0C5180B63}" destId="{989A2DA8-FAE5-4A57-9858-BE26D1796F17}" srcOrd="0" destOrd="0" presId="urn:microsoft.com/office/officeart/2005/8/layout/vList2"/>
    <dgm:cxn modelId="{844013B5-FC1E-4120-AA85-A2F09B78AD78}" srcId="{C83F93FE-08B7-4AD1-B635-022D7C790ECE}" destId="{DEC8E834-E7B1-4585-95F7-ED7D0D1180ED}" srcOrd="3" destOrd="0" parTransId="{4A832D48-9200-46E7-BC00-7EABCB7CF875}" sibTransId="{EE6DEAAC-5146-4B0A-B66D-209692E6A8B9}"/>
    <dgm:cxn modelId="{0D68B6B5-C9BD-4C0D-AFE4-B0009F14D683}" type="presOf" srcId="{58A23AC9-B427-483D-B4CF-9504C5C53B19}" destId="{F241A4F7-4E8A-4354-B072-3C35F5EAA905}" srcOrd="0" destOrd="0" presId="urn:microsoft.com/office/officeart/2005/8/layout/vList2"/>
    <dgm:cxn modelId="{2058BFB6-1A2C-4B11-9B96-120719B53754}" srcId="{C83F93FE-08B7-4AD1-B635-022D7C790ECE}" destId="{990828B8-7171-4577-B598-7667C8DA3452}" srcOrd="4" destOrd="0" parTransId="{530E044C-66F2-47E9-B66B-2309D08A605D}" sibTransId="{19C67741-3383-4C89-8B84-C0C74DC87F38}"/>
    <dgm:cxn modelId="{64BFE0B7-1392-4413-8B4E-70E4048CD848}" srcId="{DEC8E834-E7B1-4585-95F7-ED7D0D1180ED}" destId="{A780DA68-94E1-42B8-99ED-C38A09D4F685}" srcOrd="2" destOrd="0" parTransId="{5978E62F-574D-418C-857C-D769749485C1}" sibTransId="{9D421D11-3065-4DC7-A9A2-685D9C517D50}"/>
    <dgm:cxn modelId="{D6C54FB8-ABA5-4D23-82D5-475B25765657}" srcId="{C83F93FE-08B7-4AD1-B635-022D7C790ECE}" destId="{A96F28AC-C940-43EE-A1A6-EAD0C5180B63}" srcOrd="0" destOrd="0" parTransId="{E0A96265-D4D2-4FCC-90EF-CA8265F55675}" sibTransId="{E6CFC623-9CA3-4469-86D9-B6258851F691}"/>
    <dgm:cxn modelId="{65DE43D4-AAB5-4F8A-8D29-DB385C9E7400}" srcId="{E9F52B11-B453-4433-B57C-2A405022CF83}" destId="{41854E5B-FE5A-404A-8C6E-588B15F57FB9}" srcOrd="1" destOrd="0" parTransId="{F56AFF6D-678F-43FD-8AD5-21644AD69C92}" sibTransId="{6FD36BD0-3EC4-458B-883C-FB773D277C8D}"/>
    <dgm:cxn modelId="{70CD22E9-AF6C-451C-88F0-3BE76DA7F207}" srcId="{DEC8E834-E7B1-4585-95F7-ED7D0D1180ED}" destId="{58A23AC9-B427-483D-B4CF-9504C5C53B19}" srcOrd="0" destOrd="0" parTransId="{52DF90DA-E038-4531-8DD8-9F32DEE05241}" sibTransId="{F1540CE5-AB95-4EB8-8845-F6E5B86F0428}"/>
    <dgm:cxn modelId="{66CD5EF8-D456-4F70-B98C-20494011D353}" type="presOf" srcId="{E9F52B11-B453-4433-B57C-2A405022CF83}" destId="{5919798F-EA11-4C1D-BFE2-16D3A8A3B952}" srcOrd="0" destOrd="0" presId="urn:microsoft.com/office/officeart/2005/8/layout/vList2"/>
    <dgm:cxn modelId="{4D8BCAFB-586E-45BE-83BB-723C678B2702}" type="presOf" srcId="{4E3BC37F-298B-41C8-8637-4BB547A67B34}" destId="{44F9C769-B559-4DAB-9913-F3723C29E11B}" srcOrd="0" destOrd="2" presId="urn:microsoft.com/office/officeart/2005/8/layout/vList2"/>
    <dgm:cxn modelId="{636116FD-3C0E-4019-B325-EE4A68C5723E}" type="presOf" srcId="{A780DA68-94E1-42B8-99ED-C38A09D4F685}" destId="{F241A4F7-4E8A-4354-B072-3C35F5EAA905}" srcOrd="0" destOrd="2" presId="urn:microsoft.com/office/officeart/2005/8/layout/vList2"/>
    <dgm:cxn modelId="{83C4812A-C293-4A5F-A187-F089C09984D2}" type="presParOf" srcId="{114896AB-C5E4-4822-AACF-B7BC7C41F50F}" destId="{989A2DA8-FAE5-4A57-9858-BE26D1796F17}" srcOrd="0" destOrd="0" presId="urn:microsoft.com/office/officeart/2005/8/layout/vList2"/>
    <dgm:cxn modelId="{3FEA92A1-3836-4853-8437-9BDDD13218EB}" type="presParOf" srcId="{114896AB-C5E4-4822-AACF-B7BC7C41F50F}" destId="{1360058B-7D2B-4DC4-B392-FFE53D9BA9F1}" srcOrd="1" destOrd="0" presId="urn:microsoft.com/office/officeart/2005/8/layout/vList2"/>
    <dgm:cxn modelId="{D65909D2-F5C5-4B57-9914-A94B99DFF38B}" type="presParOf" srcId="{114896AB-C5E4-4822-AACF-B7BC7C41F50F}" destId="{A01965F4-3560-4019-942B-01B9F6576198}" srcOrd="2" destOrd="0" presId="urn:microsoft.com/office/officeart/2005/8/layout/vList2"/>
    <dgm:cxn modelId="{643D7057-5B63-4713-935C-723BDF92DA90}" type="presParOf" srcId="{114896AB-C5E4-4822-AACF-B7BC7C41F50F}" destId="{44F9C769-B559-4DAB-9913-F3723C29E11B}" srcOrd="3" destOrd="0" presId="urn:microsoft.com/office/officeart/2005/8/layout/vList2"/>
    <dgm:cxn modelId="{1E885980-C155-4C00-851A-DB27EC54DEBA}" type="presParOf" srcId="{114896AB-C5E4-4822-AACF-B7BC7C41F50F}" destId="{5919798F-EA11-4C1D-BFE2-16D3A8A3B952}" srcOrd="4" destOrd="0" presId="urn:microsoft.com/office/officeart/2005/8/layout/vList2"/>
    <dgm:cxn modelId="{20227A99-F0B8-4D38-9196-8CB6021086C2}" type="presParOf" srcId="{114896AB-C5E4-4822-AACF-B7BC7C41F50F}" destId="{C48B9BE1-0C9E-4B21-8084-7D7C751224BF}" srcOrd="5" destOrd="0" presId="urn:microsoft.com/office/officeart/2005/8/layout/vList2"/>
    <dgm:cxn modelId="{256A7DEE-3DA7-47EB-8CDB-258D01CA1F3D}" type="presParOf" srcId="{114896AB-C5E4-4822-AACF-B7BC7C41F50F}" destId="{DD291F21-545B-4E8E-8F98-5CE9E95A1B2D}" srcOrd="6" destOrd="0" presId="urn:microsoft.com/office/officeart/2005/8/layout/vList2"/>
    <dgm:cxn modelId="{08C103E3-0405-45EC-8FD5-DD81E2DFAAED}" type="presParOf" srcId="{114896AB-C5E4-4822-AACF-B7BC7C41F50F}" destId="{F241A4F7-4E8A-4354-B072-3C35F5EAA905}" srcOrd="7" destOrd="0" presId="urn:microsoft.com/office/officeart/2005/8/layout/vList2"/>
    <dgm:cxn modelId="{9E0F1010-21FA-4AAD-8A73-82F2F831EBBD}" type="presParOf" srcId="{114896AB-C5E4-4822-AACF-B7BC7C41F50F}" destId="{4F479317-0705-480F-BE35-DA54E969786B}" srcOrd="8" destOrd="0" presId="urn:microsoft.com/office/officeart/2005/8/layout/vList2"/>
    <dgm:cxn modelId="{82C2915D-CABB-4EA0-9DBF-6710E2A348B1}" type="presParOf" srcId="{114896AB-C5E4-4822-AACF-B7BC7C41F50F}" destId="{F488B607-FA06-4F68-B889-DE4FC94516B7}"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B59563-2AC3-4E6F-B408-B9C1864EC1DC}" type="doc">
      <dgm:prSet loTypeId="urn:microsoft.com/office/officeart/2009/3/layout/SubStepProcess" loCatId="process" qsTypeId="urn:microsoft.com/office/officeart/2005/8/quickstyle/simple4" qsCatId="simple" csTypeId="urn:microsoft.com/office/officeart/2005/8/colors/accent0_2" csCatId="mainScheme" phldr="1"/>
      <dgm:spPr/>
      <dgm:t>
        <a:bodyPr/>
        <a:lstStyle/>
        <a:p>
          <a:endParaRPr lang="en-US"/>
        </a:p>
      </dgm:t>
    </dgm:pt>
    <dgm:pt modelId="{AEF65E7B-7A58-48A7-8E5A-154203E720C2}">
      <dgm:prSet phldrT="[Text]" custT="1"/>
      <dgm:spPr/>
      <dgm:t>
        <a:bodyPr/>
        <a:lstStyle/>
        <a:p>
          <a:r>
            <a:rPr lang="en-US" sz="1800" dirty="0">
              <a:latin typeface="Calibri" panose="020F0502020204030204" pitchFamily="34" charset="0"/>
              <a:cs typeface="Calibri" panose="020F0502020204030204" pitchFamily="34" charset="0"/>
            </a:rPr>
            <a:t>You have a business problem</a:t>
          </a:r>
        </a:p>
      </dgm:t>
    </dgm:pt>
    <dgm:pt modelId="{17CEA21A-A146-4BAB-B024-97FB53BF9029}" type="parTrans" cxnId="{6415D71E-752A-4861-BEE0-454800804862}">
      <dgm:prSet/>
      <dgm:spPr/>
      <dgm:t>
        <a:bodyPr/>
        <a:lstStyle/>
        <a:p>
          <a:endParaRPr lang="en-US" sz="2000">
            <a:latin typeface="Calibri" panose="020F0502020204030204" pitchFamily="34" charset="0"/>
            <a:cs typeface="Calibri" panose="020F0502020204030204" pitchFamily="34" charset="0"/>
          </a:endParaRPr>
        </a:p>
      </dgm:t>
    </dgm:pt>
    <dgm:pt modelId="{B5874E96-C4C1-4D7A-9424-EC61F57EC81A}" type="sibTrans" cxnId="{6415D71E-752A-4861-BEE0-454800804862}">
      <dgm:prSet/>
      <dgm:spPr/>
      <dgm:t>
        <a:bodyPr/>
        <a:lstStyle/>
        <a:p>
          <a:endParaRPr lang="en-US" sz="2000">
            <a:latin typeface="Calibri" panose="020F0502020204030204" pitchFamily="34" charset="0"/>
            <a:cs typeface="Calibri" panose="020F0502020204030204" pitchFamily="34" charset="0"/>
          </a:endParaRPr>
        </a:p>
      </dgm:t>
    </dgm:pt>
    <dgm:pt modelId="{BE4B8C28-91E1-4B3F-B98C-F8117B3AA8BB}">
      <dgm:prSet phldrT="[Text]" custT="1"/>
      <dgm:spPr/>
      <dgm:t>
        <a:bodyPr/>
        <a:lstStyle/>
        <a:p>
          <a:r>
            <a:rPr lang="en-US" sz="1400" dirty="0">
              <a:latin typeface="Calibri" panose="020F0502020204030204" pitchFamily="34" charset="0"/>
              <a:cs typeface="Calibri" panose="020F0502020204030204" pitchFamily="34" charset="0"/>
            </a:rPr>
            <a:t>Submit it to Beirut AI</a:t>
          </a:r>
        </a:p>
      </dgm:t>
    </dgm:pt>
    <dgm:pt modelId="{BA619C2D-BF56-4389-B249-117112448A78}" type="parTrans" cxnId="{3643AB8E-8713-40DB-A0A8-8144900187A2}">
      <dgm:prSet/>
      <dgm:spPr/>
      <dgm:t>
        <a:bodyPr/>
        <a:lstStyle/>
        <a:p>
          <a:endParaRPr lang="en-US" sz="2000">
            <a:latin typeface="Calibri" panose="020F0502020204030204" pitchFamily="34" charset="0"/>
            <a:cs typeface="Calibri" panose="020F0502020204030204" pitchFamily="34" charset="0"/>
          </a:endParaRPr>
        </a:p>
      </dgm:t>
    </dgm:pt>
    <dgm:pt modelId="{EAD4FE83-BF40-421D-A3AD-DE4CCE4E0E80}" type="sibTrans" cxnId="{3643AB8E-8713-40DB-A0A8-8144900187A2}">
      <dgm:prSet/>
      <dgm:spPr/>
      <dgm:t>
        <a:bodyPr/>
        <a:lstStyle/>
        <a:p>
          <a:endParaRPr lang="en-US" sz="2000">
            <a:latin typeface="Calibri" panose="020F0502020204030204" pitchFamily="34" charset="0"/>
            <a:cs typeface="Calibri" panose="020F0502020204030204" pitchFamily="34" charset="0"/>
          </a:endParaRPr>
        </a:p>
      </dgm:t>
    </dgm:pt>
    <dgm:pt modelId="{4E09B1A6-02EB-4417-AC22-2962D6C18C7B}">
      <dgm:prSet phldrT="[Text]" custT="1"/>
      <dgm:spPr/>
      <dgm:t>
        <a:bodyPr/>
        <a:lstStyle/>
        <a:p>
          <a:r>
            <a:rPr lang="en-US" sz="1400" dirty="0">
              <a:latin typeface="Calibri" panose="020F0502020204030204" pitchFamily="34" charset="0"/>
              <a:cs typeface="Calibri" panose="020F0502020204030204" pitchFamily="34" charset="0"/>
            </a:rPr>
            <a:t>If it meets the criteria's</a:t>
          </a:r>
        </a:p>
      </dgm:t>
    </dgm:pt>
    <dgm:pt modelId="{8AB569A7-1F60-425A-A2F8-CB28E3F610A5}" type="parTrans" cxnId="{940AFBDD-5C19-4858-BA41-8091FEBD96D9}">
      <dgm:prSet/>
      <dgm:spPr/>
      <dgm:t>
        <a:bodyPr/>
        <a:lstStyle/>
        <a:p>
          <a:endParaRPr lang="en-US" sz="2000">
            <a:latin typeface="Calibri" panose="020F0502020204030204" pitchFamily="34" charset="0"/>
            <a:cs typeface="Calibri" panose="020F0502020204030204" pitchFamily="34" charset="0"/>
          </a:endParaRPr>
        </a:p>
      </dgm:t>
    </dgm:pt>
    <dgm:pt modelId="{EB6F6054-8B7F-4A7C-A7B9-BC712D2603EB}" type="sibTrans" cxnId="{940AFBDD-5C19-4858-BA41-8091FEBD96D9}">
      <dgm:prSet/>
      <dgm:spPr/>
      <dgm:t>
        <a:bodyPr/>
        <a:lstStyle/>
        <a:p>
          <a:endParaRPr lang="en-US" sz="2000">
            <a:latin typeface="Calibri" panose="020F0502020204030204" pitchFamily="34" charset="0"/>
            <a:cs typeface="Calibri" panose="020F0502020204030204" pitchFamily="34" charset="0"/>
          </a:endParaRPr>
        </a:p>
      </dgm:t>
    </dgm:pt>
    <dgm:pt modelId="{8CA48559-5F8A-4290-9C88-DA180C923C4B}">
      <dgm:prSet phldrT="[Text]" custT="1"/>
      <dgm:spPr/>
      <dgm:t>
        <a:bodyPr/>
        <a:lstStyle/>
        <a:p>
          <a:r>
            <a:rPr lang="en-US" sz="1800" dirty="0">
              <a:latin typeface="Calibri" panose="020F0502020204030204" pitchFamily="34" charset="0"/>
              <a:cs typeface="Calibri" panose="020F0502020204030204" pitchFamily="34" charset="0"/>
            </a:rPr>
            <a:t>Beirut AI Business Workshop </a:t>
          </a:r>
        </a:p>
      </dgm:t>
    </dgm:pt>
    <dgm:pt modelId="{C110173F-8863-4CA7-A0EB-6BB26D082A26}" type="parTrans" cxnId="{963EDCC6-2888-40D0-8E7D-1556DB80F274}">
      <dgm:prSet/>
      <dgm:spPr/>
      <dgm:t>
        <a:bodyPr/>
        <a:lstStyle/>
        <a:p>
          <a:endParaRPr lang="en-US" sz="2000">
            <a:latin typeface="Calibri" panose="020F0502020204030204" pitchFamily="34" charset="0"/>
            <a:cs typeface="Calibri" panose="020F0502020204030204" pitchFamily="34" charset="0"/>
          </a:endParaRPr>
        </a:p>
      </dgm:t>
    </dgm:pt>
    <dgm:pt modelId="{3C059DEE-A635-424D-BA5C-BC9A4128DD1F}" type="sibTrans" cxnId="{963EDCC6-2888-40D0-8E7D-1556DB80F274}">
      <dgm:prSet/>
      <dgm:spPr/>
      <dgm:t>
        <a:bodyPr/>
        <a:lstStyle/>
        <a:p>
          <a:endParaRPr lang="en-US" sz="2000">
            <a:latin typeface="Calibri" panose="020F0502020204030204" pitchFamily="34" charset="0"/>
            <a:cs typeface="Calibri" panose="020F0502020204030204" pitchFamily="34" charset="0"/>
          </a:endParaRPr>
        </a:p>
      </dgm:t>
    </dgm:pt>
    <dgm:pt modelId="{ADB9B87A-0B81-4D96-89D8-D2351F261AD6}">
      <dgm:prSet phldrT="[Text]" custT="1"/>
      <dgm:spPr/>
      <dgm:t>
        <a:bodyPr/>
        <a:lstStyle/>
        <a:p>
          <a:r>
            <a:rPr lang="en-US" sz="1400" dirty="0">
              <a:latin typeface="Calibri" panose="020F0502020204030204" pitchFamily="34" charset="0"/>
              <a:cs typeface="Calibri" panose="020F0502020204030204" pitchFamily="34" charset="0"/>
            </a:rPr>
            <a:t>Learn about strategies and tools</a:t>
          </a:r>
        </a:p>
      </dgm:t>
    </dgm:pt>
    <dgm:pt modelId="{122F38F8-6318-4B05-B77F-73FD7F6AE45A}" type="parTrans" cxnId="{379BEED3-6BD3-416F-AF24-79C5D7FC359C}">
      <dgm:prSet/>
      <dgm:spPr/>
      <dgm:t>
        <a:bodyPr/>
        <a:lstStyle/>
        <a:p>
          <a:endParaRPr lang="en-US" sz="2000">
            <a:latin typeface="Calibri" panose="020F0502020204030204" pitchFamily="34" charset="0"/>
            <a:cs typeface="Calibri" panose="020F0502020204030204" pitchFamily="34" charset="0"/>
          </a:endParaRPr>
        </a:p>
      </dgm:t>
    </dgm:pt>
    <dgm:pt modelId="{5C119851-6169-43BC-BF4F-00C4D02D90B5}" type="sibTrans" cxnId="{379BEED3-6BD3-416F-AF24-79C5D7FC359C}">
      <dgm:prSet/>
      <dgm:spPr/>
      <dgm:t>
        <a:bodyPr/>
        <a:lstStyle/>
        <a:p>
          <a:endParaRPr lang="en-US" sz="2000">
            <a:latin typeface="Calibri" panose="020F0502020204030204" pitchFamily="34" charset="0"/>
            <a:cs typeface="Calibri" panose="020F0502020204030204" pitchFamily="34" charset="0"/>
          </a:endParaRPr>
        </a:p>
      </dgm:t>
    </dgm:pt>
    <dgm:pt modelId="{8F20ED6F-A1EA-4E70-84E7-8C66666CFD23}">
      <dgm:prSet phldrT="[Text]" custT="1"/>
      <dgm:spPr/>
      <dgm:t>
        <a:bodyPr/>
        <a:lstStyle/>
        <a:p>
          <a:r>
            <a:rPr lang="en-US" sz="1400" dirty="0">
              <a:latin typeface="Calibri" panose="020F0502020204030204" pitchFamily="34" charset="0"/>
              <a:cs typeface="Calibri" panose="020F0502020204030204" pitchFamily="34" charset="0"/>
            </a:rPr>
            <a:t>Connect with industry experts</a:t>
          </a:r>
        </a:p>
      </dgm:t>
    </dgm:pt>
    <dgm:pt modelId="{CC741400-7A73-4181-BD2E-C5670AA505B9}" type="parTrans" cxnId="{2E5F4257-E125-4F91-848B-A4FC5F348056}">
      <dgm:prSet/>
      <dgm:spPr/>
      <dgm:t>
        <a:bodyPr/>
        <a:lstStyle/>
        <a:p>
          <a:endParaRPr lang="en-US" sz="2000">
            <a:latin typeface="Calibri" panose="020F0502020204030204" pitchFamily="34" charset="0"/>
            <a:cs typeface="Calibri" panose="020F0502020204030204" pitchFamily="34" charset="0"/>
          </a:endParaRPr>
        </a:p>
      </dgm:t>
    </dgm:pt>
    <dgm:pt modelId="{EC8022BF-1D30-4172-90C2-D5C8EDC4FBD3}" type="sibTrans" cxnId="{2E5F4257-E125-4F91-848B-A4FC5F348056}">
      <dgm:prSet/>
      <dgm:spPr/>
      <dgm:t>
        <a:bodyPr/>
        <a:lstStyle/>
        <a:p>
          <a:endParaRPr lang="en-US" sz="2000">
            <a:latin typeface="Calibri" panose="020F0502020204030204" pitchFamily="34" charset="0"/>
            <a:cs typeface="Calibri" panose="020F0502020204030204" pitchFamily="34" charset="0"/>
          </a:endParaRPr>
        </a:p>
      </dgm:t>
    </dgm:pt>
    <dgm:pt modelId="{2F308A15-F976-4A46-A822-A668EC5B5378}">
      <dgm:prSet phldrT="[Text]" custT="1"/>
      <dgm:spPr/>
      <dgm:t>
        <a:bodyPr/>
        <a:lstStyle/>
        <a:p>
          <a:r>
            <a:rPr lang="en-US" sz="1400" dirty="0">
              <a:latin typeface="Calibri" panose="020F0502020204030204" pitchFamily="34" charset="0"/>
              <a:cs typeface="Calibri" panose="020F0502020204030204" pitchFamily="34" charset="0"/>
            </a:rPr>
            <a:t>Prepare with our team for a …</a:t>
          </a:r>
        </a:p>
      </dgm:t>
    </dgm:pt>
    <dgm:pt modelId="{821EAD32-65CD-451C-B969-B279C9E319B8}" type="parTrans" cxnId="{5A8CF30D-7482-4099-A352-A63F2424413A}">
      <dgm:prSet/>
      <dgm:spPr/>
      <dgm:t>
        <a:bodyPr/>
        <a:lstStyle/>
        <a:p>
          <a:endParaRPr lang="en-US" sz="2000">
            <a:latin typeface="Calibri" panose="020F0502020204030204" pitchFamily="34" charset="0"/>
            <a:cs typeface="Calibri" panose="020F0502020204030204" pitchFamily="34" charset="0"/>
          </a:endParaRPr>
        </a:p>
      </dgm:t>
    </dgm:pt>
    <dgm:pt modelId="{B8F9A6F1-5D9C-4BBD-AA81-4F0A79C5F0E3}" type="sibTrans" cxnId="{5A8CF30D-7482-4099-A352-A63F2424413A}">
      <dgm:prSet/>
      <dgm:spPr/>
      <dgm:t>
        <a:bodyPr/>
        <a:lstStyle/>
        <a:p>
          <a:endParaRPr lang="en-US" sz="2000">
            <a:latin typeface="Calibri" panose="020F0502020204030204" pitchFamily="34" charset="0"/>
            <a:cs typeface="Calibri" panose="020F0502020204030204" pitchFamily="34" charset="0"/>
          </a:endParaRPr>
        </a:p>
      </dgm:t>
    </dgm:pt>
    <dgm:pt modelId="{DACFCAE9-6C22-4E4A-AE70-31CE50024AC3}">
      <dgm:prSet phldrT="[Text]" custT="1"/>
      <dgm:spPr/>
      <dgm:t>
        <a:bodyPr/>
        <a:lstStyle/>
        <a:p>
          <a:r>
            <a:rPr lang="en-US" sz="1400" dirty="0">
              <a:latin typeface="Calibri" panose="020F0502020204030204" pitchFamily="34" charset="0"/>
              <a:cs typeface="Calibri" panose="020F0502020204030204" pitchFamily="34" charset="0"/>
            </a:rPr>
            <a:t>Go back with a plan of attack</a:t>
          </a:r>
        </a:p>
      </dgm:t>
    </dgm:pt>
    <dgm:pt modelId="{A025564D-22B6-4259-8F2C-A951092895F5}" type="parTrans" cxnId="{99B3381F-6281-4230-9E2C-8B0CCF158A9F}">
      <dgm:prSet/>
      <dgm:spPr/>
      <dgm:t>
        <a:bodyPr/>
        <a:lstStyle/>
        <a:p>
          <a:endParaRPr lang="en-US" sz="2000">
            <a:latin typeface="Calibri" panose="020F0502020204030204" pitchFamily="34" charset="0"/>
            <a:cs typeface="Calibri" panose="020F0502020204030204" pitchFamily="34" charset="0"/>
          </a:endParaRPr>
        </a:p>
      </dgm:t>
    </dgm:pt>
    <dgm:pt modelId="{BD500CAE-40A0-4CE9-9326-32FDCDD3641E}" type="sibTrans" cxnId="{99B3381F-6281-4230-9E2C-8B0CCF158A9F}">
      <dgm:prSet/>
      <dgm:spPr/>
      <dgm:t>
        <a:bodyPr/>
        <a:lstStyle/>
        <a:p>
          <a:endParaRPr lang="en-US" sz="2000">
            <a:latin typeface="Calibri" panose="020F0502020204030204" pitchFamily="34" charset="0"/>
            <a:cs typeface="Calibri" panose="020F0502020204030204" pitchFamily="34" charset="0"/>
          </a:endParaRPr>
        </a:p>
      </dgm:t>
    </dgm:pt>
    <dgm:pt modelId="{C371D16E-DA66-4732-8EC2-0AD173B3C288}">
      <dgm:prSet phldrT="[Text]" custT="1"/>
      <dgm:spPr/>
      <dgm:t>
        <a:bodyPr/>
        <a:lstStyle/>
        <a:p>
          <a:r>
            <a:rPr lang="en-US" sz="1800" dirty="0">
              <a:latin typeface="Calibri" panose="020F0502020204030204" pitchFamily="34" charset="0"/>
              <a:cs typeface="Calibri" panose="020F0502020204030204" pitchFamily="34" charset="0"/>
            </a:rPr>
            <a:t>You have a solution plan</a:t>
          </a:r>
        </a:p>
      </dgm:t>
    </dgm:pt>
    <dgm:pt modelId="{97A765EC-E1D5-4180-99E2-9186FBDDB7F4}" type="parTrans" cxnId="{713FCA56-0AC3-4ED3-BA0F-AF32D2C498E5}">
      <dgm:prSet/>
      <dgm:spPr/>
      <dgm:t>
        <a:bodyPr/>
        <a:lstStyle/>
        <a:p>
          <a:endParaRPr lang="en-US" sz="2000">
            <a:latin typeface="Calibri" panose="020F0502020204030204" pitchFamily="34" charset="0"/>
            <a:cs typeface="Calibri" panose="020F0502020204030204" pitchFamily="34" charset="0"/>
          </a:endParaRPr>
        </a:p>
      </dgm:t>
    </dgm:pt>
    <dgm:pt modelId="{150792A8-6669-4669-8DE8-79DBE1D420B2}" type="sibTrans" cxnId="{713FCA56-0AC3-4ED3-BA0F-AF32D2C498E5}">
      <dgm:prSet/>
      <dgm:spPr/>
      <dgm:t>
        <a:bodyPr/>
        <a:lstStyle/>
        <a:p>
          <a:endParaRPr lang="en-US" sz="2000">
            <a:latin typeface="Calibri" panose="020F0502020204030204" pitchFamily="34" charset="0"/>
            <a:cs typeface="Calibri" panose="020F0502020204030204" pitchFamily="34" charset="0"/>
          </a:endParaRPr>
        </a:p>
      </dgm:t>
    </dgm:pt>
    <dgm:pt modelId="{DFB54486-AB8B-4937-AD4D-E4573AFF20C6}" type="pres">
      <dgm:prSet presAssocID="{5BB59563-2AC3-4E6F-B408-B9C1864EC1DC}" presName="Name0" presStyleCnt="0">
        <dgm:presLayoutVars>
          <dgm:chMax val="7"/>
          <dgm:dir/>
          <dgm:animOne val="branch"/>
        </dgm:presLayoutVars>
      </dgm:prSet>
      <dgm:spPr/>
    </dgm:pt>
    <dgm:pt modelId="{AFC6560F-3580-4B06-9AB2-1859BF8B669A}" type="pres">
      <dgm:prSet presAssocID="{AEF65E7B-7A58-48A7-8E5A-154203E720C2}" presName="parTx1" presStyleLbl="node1" presStyleIdx="0" presStyleCnt="3"/>
      <dgm:spPr/>
    </dgm:pt>
    <dgm:pt modelId="{DE84091F-82FE-461A-8C9B-DE26DF039C10}" type="pres">
      <dgm:prSet presAssocID="{AEF65E7B-7A58-48A7-8E5A-154203E720C2}" presName="spPre1" presStyleCnt="0"/>
      <dgm:spPr/>
    </dgm:pt>
    <dgm:pt modelId="{8DEE766E-8092-44DF-89B5-F5955598760F}" type="pres">
      <dgm:prSet presAssocID="{AEF65E7B-7A58-48A7-8E5A-154203E720C2}" presName="chLin1" presStyleCnt="0"/>
      <dgm:spPr/>
    </dgm:pt>
    <dgm:pt modelId="{B51B47F1-A8D3-4ED5-AE9D-641FA3387272}" type="pres">
      <dgm:prSet presAssocID="{BA619C2D-BF56-4389-B249-117112448A78}" presName="Name11" presStyleLbl="parChTrans1D1" presStyleIdx="0" presStyleCnt="24"/>
      <dgm:spPr/>
    </dgm:pt>
    <dgm:pt modelId="{C8C40C1A-CF82-46BD-97F9-906D0FD5AC6E}" type="pres">
      <dgm:prSet presAssocID="{BA619C2D-BF56-4389-B249-117112448A78}" presName="Name31" presStyleLbl="parChTrans1D1" presStyleIdx="1" presStyleCnt="24"/>
      <dgm:spPr/>
    </dgm:pt>
    <dgm:pt modelId="{99A1A57C-041E-4FD0-A30A-3174A35407E7}" type="pres">
      <dgm:prSet presAssocID="{BE4B8C28-91E1-4B3F-B98C-F8117B3AA8BB}" presName="txAndLines1" presStyleCnt="0"/>
      <dgm:spPr/>
    </dgm:pt>
    <dgm:pt modelId="{9A4428CE-83A7-445F-BE05-E608501F6958}" type="pres">
      <dgm:prSet presAssocID="{BE4B8C28-91E1-4B3F-B98C-F8117B3AA8BB}" presName="anchor1" presStyleCnt="0"/>
      <dgm:spPr/>
    </dgm:pt>
    <dgm:pt modelId="{4AC19A2A-6350-4C69-8619-6F3D0374C1DB}" type="pres">
      <dgm:prSet presAssocID="{BE4B8C28-91E1-4B3F-B98C-F8117B3AA8BB}" presName="backup1" presStyleCnt="0"/>
      <dgm:spPr/>
    </dgm:pt>
    <dgm:pt modelId="{047FB89C-A19F-46CE-8EDF-D3CA9A917B4E}" type="pres">
      <dgm:prSet presAssocID="{BE4B8C28-91E1-4B3F-B98C-F8117B3AA8BB}" presName="preLine1" presStyleLbl="parChTrans1D1" presStyleIdx="2" presStyleCnt="24"/>
      <dgm:spPr/>
    </dgm:pt>
    <dgm:pt modelId="{A5B32A09-8F5B-434F-B9F3-D3E419ED50AC}" type="pres">
      <dgm:prSet presAssocID="{BE4B8C28-91E1-4B3F-B98C-F8117B3AA8BB}" presName="desTx1" presStyleLbl="revTx" presStyleIdx="0" presStyleCnt="0">
        <dgm:presLayoutVars>
          <dgm:bulletEnabled val="1"/>
        </dgm:presLayoutVars>
      </dgm:prSet>
      <dgm:spPr/>
    </dgm:pt>
    <dgm:pt modelId="{06AABD3B-0E5B-485B-BD28-17E199EB19A8}" type="pres">
      <dgm:prSet presAssocID="{BE4B8C28-91E1-4B3F-B98C-F8117B3AA8BB}" presName="postLine1" presStyleLbl="parChTrans1D1" presStyleIdx="3" presStyleCnt="24"/>
      <dgm:spPr/>
    </dgm:pt>
    <dgm:pt modelId="{AE8E8447-C3C7-45CD-AF57-8DAC1674F2F3}" type="pres">
      <dgm:prSet presAssocID="{8AB569A7-1F60-425A-A2F8-CB28E3F610A5}" presName="Name11" presStyleLbl="parChTrans1D1" presStyleIdx="4" presStyleCnt="24"/>
      <dgm:spPr/>
    </dgm:pt>
    <dgm:pt modelId="{B1208A53-92B8-4087-AD9D-D88929B854B7}" type="pres">
      <dgm:prSet presAssocID="{8AB569A7-1F60-425A-A2F8-CB28E3F610A5}" presName="Name31" presStyleLbl="parChTrans1D1" presStyleIdx="5" presStyleCnt="24"/>
      <dgm:spPr/>
    </dgm:pt>
    <dgm:pt modelId="{F95355F5-25E1-40CF-B54F-079E937DB8FF}" type="pres">
      <dgm:prSet presAssocID="{4E09B1A6-02EB-4417-AC22-2962D6C18C7B}" presName="txAndLines1" presStyleCnt="0"/>
      <dgm:spPr/>
    </dgm:pt>
    <dgm:pt modelId="{4AB97451-DE53-43E4-9756-97E06D0D83D9}" type="pres">
      <dgm:prSet presAssocID="{4E09B1A6-02EB-4417-AC22-2962D6C18C7B}" presName="anchor1" presStyleCnt="0"/>
      <dgm:spPr/>
    </dgm:pt>
    <dgm:pt modelId="{42FA6B37-722D-400D-882F-A822C003FE5C}" type="pres">
      <dgm:prSet presAssocID="{4E09B1A6-02EB-4417-AC22-2962D6C18C7B}" presName="backup1" presStyleCnt="0"/>
      <dgm:spPr/>
    </dgm:pt>
    <dgm:pt modelId="{1347AC69-EFFD-498D-A82F-AFDE34CF74CD}" type="pres">
      <dgm:prSet presAssocID="{4E09B1A6-02EB-4417-AC22-2962D6C18C7B}" presName="preLine1" presStyleLbl="parChTrans1D1" presStyleIdx="6" presStyleCnt="24"/>
      <dgm:spPr/>
    </dgm:pt>
    <dgm:pt modelId="{05D559F4-84F3-4095-A462-F1C865031372}" type="pres">
      <dgm:prSet presAssocID="{4E09B1A6-02EB-4417-AC22-2962D6C18C7B}" presName="desTx1" presStyleLbl="revTx" presStyleIdx="0" presStyleCnt="0">
        <dgm:presLayoutVars>
          <dgm:bulletEnabled val="1"/>
        </dgm:presLayoutVars>
      </dgm:prSet>
      <dgm:spPr/>
    </dgm:pt>
    <dgm:pt modelId="{43347BA3-4071-4BE2-AD94-BE7B7828F3A9}" type="pres">
      <dgm:prSet presAssocID="{4E09B1A6-02EB-4417-AC22-2962D6C18C7B}" presName="postLine1" presStyleLbl="parChTrans1D1" presStyleIdx="7" presStyleCnt="24"/>
      <dgm:spPr/>
    </dgm:pt>
    <dgm:pt modelId="{F8261D71-F3B1-493E-84C6-A8E967344177}" type="pres">
      <dgm:prSet presAssocID="{821EAD32-65CD-451C-B969-B279C9E319B8}" presName="Name11" presStyleLbl="parChTrans1D1" presStyleIdx="8" presStyleCnt="24"/>
      <dgm:spPr/>
    </dgm:pt>
    <dgm:pt modelId="{96FEEC74-4C66-48AA-B185-95372E13411A}" type="pres">
      <dgm:prSet presAssocID="{821EAD32-65CD-451C-B969-B279C9E319B8}" presName="Name31" presStyleLbl="parChTrans1D1" presStyleIdx="9" presStyleCnt="24"/>
      <dgm:spPr/>
    </dgm:pt>
    <dgm:pt modelId="{6FDC9F8D-4E57-4550-905B-66B303AC3629}" type="pres">
      <dgm:prSet presAssocID="{2F308A15-F976-4A46-A822-A668EC5B5378}" presName="txAndLines1" presStyleCnt="0"/>
      <dgm:spPr/>
    </dgm:pt>
    <dgm:pt modelId="{FE1D2CF4-DC59-4940-B91F-AD17FE6B5ABC}" type="pres">
      <dgm:prSet presAssocID="{2F308A15-F976-4A46-A822-A668EC5B5378}" presName="anchor1" presStyleCnt="0"/>
      <dgm:spPr/>
    </dgm:pt>
    <dgm:pt modelId="{19F69189-E3BA-4C48-9C32-FA767380905E}" type="pres">
      <dgm:prSet presAssocID="{2F308A15-F976-4A46-A822-A668EC5B5378}" presName="backup1" presStyleCnt="0"/>
      <dgm:spPr/>
    </dgm:pt>
    <dgm:pt modelId="{737DBE0A-8306-4013-8C75-9480D27875BD}" type="pres">
      <dgm:prSet presAssocID="{2F308A15-F976-4A46-A822-A668EC5B5378}" presName="preLine1" presStyleLbl="parChTrans1D1" presStyleIdx="10" presStyleCnt="24"/>
      <dgm:spPr/>
    </dgm:pt>
    <dgm:pt modelId="{3E4170F0-D82F-41CC-AD90-F83FEF1164D3}" type="pres">
      <dgm:prSet presAssocID="{2F308A15-F976-4A46-A822-A668EC5B5378}" presName="desTx1" presStyleLbl="revTx" presStyleIdx="0" presStyleCnt="0">
        <dgm:presLayoutVars>
          <dgm:bulletEnabled val="1"/>
        </dgm:presLayoutVars>
      </dgm:prSet>
      <dgm:spPr/>
    </dgm:pt>
    <dgm:pt modelId="{3B31A1B4-DF68-4850-A75C-625103C6C31C}" type="pres">
      <dgm:prSet presAssocID="{2F308A15-F976-4A46-A822-A668EC5B5378}" presName="postLine1" presStyleLbl="parChTrans1D1" presStyleIdx="11" presStyleCnt="24"/>
      <dgm:spPr/>
    </dgm:pt>
    <dgm:pt modelId="{C36379EF-E606-406C-908F-EBDE49257FFA}" type="pres">
      <dgm:prSet presAssocID="{AEF65E7B-7A58-48A7-8E5A-154203E720C2}" presName="spPost1" presStyleCnt="0"/>
      <dgm:spPr/>
    </dgm:pt>
    <dgm:pt modelId="{C68F05AD-582C-4DB0-86F8-B888D2333605}" type="pres">
      <dgm:prSet presAssocID="{8CA48559-5F8A-4290-9C88-DA180C923C4B}" presName="parTx2" presStyleLbl="node1" presStyleIdx="1" presStyleCnt="3"/>
      <dgm:spPr/>
    </dgm:pt>
    <dgm:pt modelId="{C2665707-C7FA-4150-9D7F-D6CD5DF55116}" type="pres">
      <dgm:prSet presAssocID="{8CA48559-5F8A-4290-9C88-DA180C923C4B}" presName="spPre2" presStyleCnt="0"/>
      <dgm:spPr/>
    </dgm:pt>
    <dgm:pt modelId="{8587BE5B-DDEA-4F23-9147-CF89840F60FB}" type="pres">
      <dgm:prSet presAssocID="{8CA48559-5F8A-4290-9C88-DA180C923C4B}" presName="chLin2" presStyleCnt="0"/>
      <dgm:spPr/>
    </dgm:pt>
    <dgm:pt modelId="{011572F6-0425-4911-A992-76F6293CBC03}" type="pres">
      <dgm:prSet presAssocID="{122F38F8-6318-4B05-B77F-73FD7F6AE45A}" presName="Name45" presStyleLbl="parChTrans1D1" presStyleIdx="12" presStyleCnt="24"/>
      <dgm:spPr/>
    </dgm:pt>
    <dgm:pt modelId="{20C64E32-E55E-491C-848F-712909CA7FAD}" type="pres">
      <dgm:prSet presAssocID="{122F38F8-6318-4B05-B77F-73FD7F6AE45A}" presName="Name65" presStyleLbl="parChTrans1D1" presStyleIdx="13" presStyleCnt="24"/>
      <dgm:spPr/>
    </dgm:pt>
    <dgm:pt modelId="{79EBF5C2-CBCC-4EB0-B139-DB63F762CBEE}" type="pres">
      <dgm:prSet presAssocID="{ADB9B87A-0B81-4D96-89D8-D2351F261AD6}" presName="txAndLines2" presStyleCnt="0"/>
      <dgm:spPr/>
    </dgm:pt>
    <dgm:pt modelId="{45D86CA3-F756-4EE1-8562-D68035588438}" type="pres">
      <dgm:prSet presAssocID="{ADB9B87A-0B81-4D96-89D8-D2351F261AD6}" presName="anchor2" presStyleCnt="0"/>
      <dgm:spPr/>
    </dgm:pt>
    <dgm:pt modelId="{6833ECAD-E9B0-4090-9AC3-268DD462CDE1}" type="pres">
      <dgm:prSet presAssocID="{ADB9B87A-0B81-4D96-89D8-D2351F261AD6}" presName="backup2" presStyleCnt="0"/>
      <dgm:spPr/>
    </dgm:pt>
    <dgm:pt modelId="{9BD24B4D-6895-4BAF-B454-D3305890310D}" type="pres">
      <dgm:prSet presAssocID="{ADB9B87A-0B81-4D96-89D8-D2351F261AD6}" presName="preLine2" presStyleLbl="parChTrans1D1" presStyleIdx="14" presStyleCnt="24"/>
      <dgm:spPr/>
    </dgm:pt>
    <dgm:pt modelId="{14B55AED-2301-4021-9B6E-859540620316}" type="pres">
      <dgm:prSet presAssocID="{ADB9B87A-0B81-4D96-89D8-D2351F261AD6}" presName="desTx2" presStyleLbl="revTx" presStyleIdx="0" presStyleCnt="0">
        <dgm:presLayoutVars>
          <dgm:bulletEnabled val="1"/>
        </dgm:presLayoutVars>
      </dgm:prSet>
      <dgm:spPr/>
    </dgm:pt>
    <dgm:pt modelId="{35F5574C-8BED-4B7C-975B-2CA27F2824F1}" type="pres">
      <dgm:prSet presAssocID="{ADB9B87A-0B81-4D96-89D8-D2351F261AD6}" presName="postLine2" presStyleLbl="parChTrans1D1" presStyleIdx="15" presStyleCnt="24"/>
      <dgm:spPr/>
    </dgm:pt>
    <dgm:pt modelId="{6972F20F-965B-406F-94C1-2608FE542679}" type="pres">
      <dgm:prSet presAssocID="{CC741400-7A73-4181-BD2E-C5670AA505B9}" presName="Name45" presStyleLbl="parChTrans1D1" presStyleIdx="16" presStyleCnt="24"/>
      <dgm:spPr/>
    </dgm:pt>
    <dgm:pt modelId="{DBB72513-D54A-4C6C-86F5-26CBE3F992C1}" type="pres">
      <dgm:prSet presAssocID="{CC741400-7A73-4181-BD2E-C5670AA505B9}" presName="Name65" presStyleLbl="parChTrans1D1" presStyleIdx="17" presStyleCnt="24"/>
      <dgm:spPr/>
    </dgm:pt>
    <dgm:pt modelId="{61A4947D-CCC1-46B3-968B-65083C6101D3}" type="pres">
      <dgm:prSet presAssocID="{8F20ED6F-A1EA-4E70-84E7-8C66666CFD23}" presName="txAndLines2" presStyleCnt="0"/>
      <dgm:spPr/>
    </dgm:pt>
    <dgm:pt modelId="{2E983598-FD18-4E99-9FCA-62DE7CE6C5C8}" type="pres">
      <dgm:prSet presAssocID="{8F20ED6F-A1EA-4E70-84E7-8C66666CFD23}" presName="anchor2" presStyleCnt="0"/>
      <dgm:spPr/>
    </dgm:pt>
    <dgm:pt modelId="{6D8EDC61-1D19-4329-B44E-9A76E32D2030}" type="pres">
      <dgm:prSet presAssocID="{8F20ED6F-A1EA-4E70-84E7-8C66666CFD23}" presName="backup2" presStyleCnt="0"/>
      <dgm:spPr/>
    </dgm:pt>
    <dgm:pt modelId="{F6B73E55-9730-4B8F-B4FA-618A4A8B0559}" type="pres">
      <dgm:prSet presAssocID="{8F20ED6F-A1EA-4E70-84E7-8C66666CFD23}" presName="preLine2" presStyleLbl="parChTrans1D1" presStyleIdx="18" presStyleCnt="24"/>
      <dgm:spPr/>
    </dgm:pt>
    <dgm:pt modelId="{6C319D19-74B3-48FC-B961-611C39A4B1C2}" type="pres">
      <dgm:prSet presAssocID="{8F20ED6F-A1EA-4E70-84E7-8C66666CFD23}" presName="desTx2" presStyleLbl="revTx" presStyleIdx="0" presStyleCnt="0">
        <dgm:presLayoutVars>
          <dgm:bulletEnabled val="1"/>
        </dgm:presLayoutVars>
      </dgm:prSet>
      <dgm:spPr/>
    </dgm:pt>
    <dgm:pt modelId="{6721378E-3B7C-4D14-BD2A-17BFF71E460D}" type="pres">
      <dgm:prSet presAssocID="{8F20ED6F-A1EA-4E70-84E7-8C66666CFD23}" presName="postLine2" presStyleLbl="parChTrans1D1" presStyleIdx="19" presStyleCnt="24"/>
      <dgm:spPr/>
    </dgm:pt>
    <dgm:pt modelId="{481CD3D3-8A2F-42EE-BEE1-ED4352BAEBEC}" type="pres">
      <dgm:prSet presAssocID="{A025564D-22B6-4259-8F2C-A951092895F5}" presName="Name45" presStyleLbl="parChTrans1D1" presStyleIdx="20" presStyleCnt="24"/>
      <dgm:spPr/>
    </dgm:pt>
    <dgm:pt modelId="{6D9C91D1-AF5E-4090-B3AE-D1017F2CAA1B}" type="pres">
      <dgm:prSet presAssocID="{A025564D-22B6-4259-8F2C-A951092895F5}" presName="Name65" presStyleLbl="parChTrans1D1" presStyleIdx="21" presStyleCnt="24"/>
      <dgm:spPr/>
    </dgm:pt>
    <dgm:pt modelId="{DB2D08FF-BEB3-4D5B-9AFC-B4C17ADA6F33}" type="pres">
      <dgm:prSet presAssocID="{DACFCAE9-6C22-4E4A-AE70-31CE50024AC3}" presName="txAndLines2" presStyleCnt="0"/>
      <dgm:spPr/>
    </dgm:pt>
    <dgm:pt modelId="{559A08D9-9E0F-4F01-BEE8-0807B5E4FD2A}" type="pres">
      <dgm:prSet presAssocID="{DACFCAE9-6C22-4E4A-AE70-31CE50024AC3}" presName="anchor2" presStyleCnt="0"/>
      <dgm:spPr/>
    </dgm:pt>
    <dgm:pt modelId="{0593D27D-5E18-48A9-A967-FC9CD8894F8E}" type="pres">
      <dgm:prSet presAssocID="{DACFCAE9-6C22-4E4A-AE70-31CE50024AC3}" presName="backup2" presStyleCnt="0"/>
      <dgm:spPr/>
    </dgm:pt>
    <dgm:pt modelId="{B519EA40-A2CB-43E5-878D-FCDC43796D8E}" type="pres">
      <dgm:prSet presAssocID="{DACFCAE9-6C22-4E4A-AE70-31CE50024AC3}" presName="preLine2" presStyleLbl="parChTrans1D1" presStyleIdx="22" presStyleCnt="24"/>
      <dgm:spPr/>
    </dgm:pt>
    <dgm:pt modelId="{CEB54D18-3117-432E-A90E-64AB4DD541F8}" type="pres">
      <dgm:prSet presAssocID="{DACFCAE9-6C22-4E4A-AE70-31CE50024AC3}" presName="desTx2" presStyleLbl="revTx" presStyleIdx="0" presStyleCnt="0">
        <dgm:presLayoutVars>
          <dgm:bulletEnabled val="1"/>
        </dgm:presLayoutVars>
      </dgm:prSet>
      <dgm:spPr/>
    </dgm:pt>
    <dgm:pt modelId="{ED4F1453-7415-49D0-997D-5F0A20015A3E}" type="pres">
      <dgm:prSet presAssocID="{DACFCAE9-6C22-4E4A-AE70-31CE50024AC3}" presName="postLine2" presStyleLbl="parChTrans1D1" presStyleIdx="23" presStyleCnt="24"/>
      <dgm:spPr/>
    </dgm:pt>
    <dgm:pt modelId="{867CC0B5-4B6E-4A28-A12C-5FFA1205852A}" type="pres">
      <dgm:prSet presAssocID="{8CA48559-5F8A-4290-9C88-DA180C923C4B}" presName="spPost2" presStyleCnt="0"/>
      <dgm:spPr/>
    </dgm:pt>
    <dgm:pt modelId="{B13D6CC0-8096-4F3C-BB29-4F2C51EF9804}" type="pres">
      <dgm:prSet presAssocID="{C371D16E-DA66-4732-8EC2-0AD173B3C288}" presName="parTx3" presStyleLbl="node1" presStyleIdx="2" presStyleCnt="3"/>
      <dgm:spPr/>
    </dgm:pt>
  </dgm:ptLst>
  <dgm:cxnLst>
    <dgm:cxn modelId="{5DDC8101-ACBE-43D0-924D-8B390D4AACD6}" type="presOf" srcId="{5BB59563-2AC3-4E6F-B408-B9C1864EC1DC}" destId="{DFB54486-AB8B-4937-AD4D-E4573AFF20C6}" srcOrd="0" destOrd="0" presId="urn:microsoft.com/office/officeart/2009/3/layout/SubStepProcess"/>
    <dgm:cxn modelId="{5A8CF30D-7482-4099-A352-A63F2424413A}" srcId="{AEF65E7B-7A58-48A7-8E5A-154203E720C2}" destId="{2F308A15-F976-4A46-A822-A668EC5B5378}" srcOrd="2" destOrd="0" parTransId="{821EAD32-65CD-451C-B969-B279C9E319B8}" sibTransId="{B8F9A6F1-5D9C-4BBD-AA81-4F0A79C5F0E3}"/>
    <dgm:cxn modelId="{6415D71E-752A-4861-BEE0-454800804862}" srcId="{5BB59563-2AC3-4E6F-B408-B9C1864EC1DC}" destId="{AEF65E7B-7A58-48A7-8E5A-154203E720C2}" srcOrd="0" destOrd="0" parTransId="{17CEA21A-A146-4BAB-B024-97FB53BF9029}" sibTransId="{B5874E96-C4C1-4D7A-9424-EC61F57EC81A}"/>
    <dgm:cxn modelId="{99B3381F-6281-4230-9E2C-8B0CCF158A9F}" srcId="{8CA48559-5F8A-4290-9C88-DA180C923C4B}" destId="{DACFCAE9-6C22-4E4A-AE70-31CE50024AC3}" srcOrd="2" destOrd="0" parTransId="{A025564D-22B6-4259-8F2C-A951092895F5}" sibTransId="{BD500CAE-40A0-4CE9-9326-32FDCDD3641E}"/>
    <dgm:cxn modelId="{5A613433-6B9C-462D-9DA1-D32310FE53E4}" type="presOf" srcId="{2F308A15-F976-4A46-A822-A668EC5B5378}" destId="{3E4170F0-D82F-41CC-AD90-F83FEF1164D3}" srcOrd="0" destOrd="0" presId="urn:microsoft.com/office/officeart/2009/3/layout/SubStepProcess"/>
    <dgm:cxn modelId="{5EC70735-0B5E-4F9F-B638-9C7E7DC5E352}" type="presOf" srcId="{C371D16E-DA66-4732-8EC2-0AD173B3C288}" destId="{B13D6CC0-8096-4F3C-BB29-4F2C51EF9804}" srcOrd="0" destOrd="0" presId="urn:microsoft.com/office/officeart/2009/3/layout/SubStepProcess"/>
    <dgm:cxn modelId="{1A3AFD3E-5354-427B-A371-AECEEF163B04}" type="presOf" srcId="{BE4B8C28-91E1-4B3F-B98C-F8117B3AA8BB}" destId="{A5B32A09-8F5B-434F-B9F3-D3E419ED50AC}" srcOrd="0" destOrd="0" presId="urn:microsoft.com/office/officeart/2009/3/layout/SubStepProcess"/>
    <dgm:cxn modelId="{2A74AA72-A2FC-4212-9196-31AA3A12258A}" type="presOf" srcId="{4E09B1A6-02EB-4417-AC22-2962D6C18C7B}" destId="{05D559F4-84F3-4095-A462-F1C865031372}" srcOrd="0" destOrd="0" presId="urn:microsoft.com/office/officeart/2009/3/layout/SubStepProcess"/>
    <dgm:cxn modelId="{713FCA56-0AC3-4ED3-BA0F-AF32D2C498E5}" srcId="{5BB59563-2AC3-4E6F-B408-B9C1864EC1DC}" destId="{C371D16E-DA66-4732-8EC2-0AD173B3C288}" srcOrd="2" destOrd="0" parTransId="{97A765EC-E1D5-4180-99E2-9186FBDDB7F4}" sibTransId="{150792A8-6669-4669-8DE8-79DBE1D420B2}"/>
    <dgm:cxn modelId="{2E5F4257-E125-4F91-848B-A4FC5F348056}" srcId="{8CA48559-5F8A-4290-9C88-DA180C923C4B}" destId="{8F20ED6F-A1EA-4E70-84E7-8C66666CFD23}" srcOrd="1" destOrd="0" parTransId="{CC741400-7A73-4181-BD2E-C5670AA505B9}" sibTransId="{EC8022BF-1D30-4172-90C2-D5C8EDC4FBD3}"/>
    <dgm:cxn modelId="{3643AB8E-8713-40DB-A0A8-8144900187A2}" srcId="{AEF65E7B-7A58-48A7-8E5A-154203E720C2}" destId="{BE4B8C28-91E1-4B3F-B98C-F8117B3AA8BB}" srcOrd="0" destOrd="0" parTransId="{BA619C2D-BF56-4389-B249-117112448A78}" sibTransId="{EAD4FE83-BF40-421D-A3AD-DE4CCE4E0E80}"/>
    <dgm:cxn modelId="{9C90FBA0-CE65-4E08-A13E-D6CA09C07097}" type="presOf" srcId="{AEF65E7B-7A58-48A7-8E5A-154203E720C2}" destId="{AFC6560F-3580-4B06-9AB2-1859BF8B669A}" srcOrd="0" destOrd="0" presId="urn:microsoft.com/office/officeart/2009/3/layout/SubStepProcess"/>
    <dgm:cxn modelId="{963EDCC6-2888-40D0-8E7D-1556DB80F274}" srcId="{5BB59563-2AC3-4E6F-B408-B9C1864EC1DC}" destId="{8CA48559-5F8A-4290-9C88-DA180C923C4B}" srcOrd="1" destOrd="0" parTransId="{C110173F-8863-4CA7-A0EB-6BB26D082A26}" sibTransId="{3C059DEE-A635-424D-BA5C-BC9A4128DD1F}"/>
    <dgm:cxn modelId="{379BEED3-6BD3-416F-AF24-79C5D7FC359C}" srcId="{8CA48559-5F8A-4290-9C88-DA180C923C4B}" destId="{ADB9B87A-0B81-4D96-89D8-D2351F261AD6}" srcOrd="0" destOrd="0" parTransId="{122F38F8-6318-4B05-B77F-73FD7F6AE45A}" sibTransId="{5C119851-6169-43BC-BF4F-00C4D02D90B5}"/>
    <dgm:cxn modelId="{0168B1D5-2370-4315-AEE6-C699ADD3DDAC}" type="presOf" srcId="{8CA48559-5F8A-4290-9C88-DA180C923C4B}" destId="{C68F05AD-582C-4DB0-86F8-B888D2333605}" srcOrd="0" destOrd="0" presId="urn:microsoft.com/office/officeart/2009/3/layout/SubStepProcess"/>
    <dgm:cxn modelId="{940AFBDD-5C19-4858-BA41-8091FEBD96D9}" srcId="{AEF65E7B-7A58-48A7-8E5A-154203E720C2}" destId="{4E09B1A6-02EB-4417-AC22-2962D6C18C7B}" srcOrd="1" destOrd="0" parTransId="{8AB569A7-1F60-425A-A2F8-CB28E3F610A5}" sibTransId="{EB6F6054-8B7F-4A7C-A7B9-BC712D2603EB}"/>
    <dgm:cxn modelId="{617224E0-EFF5-4213-A10F-1863FD039D2C}" type="presOf" srcId="{DACFCAE9-6C22-4E4A-AE70-31CE50024AC3}" destId="{CEB54D18-3117-432E-A90E-64AB4DD541F8}" srcOrd="0" destOrd="0" presId="urn:microsoft.com/office/officeart/2009/3/layout/SubStepProcess"/>
    <dgm:cxn modelId="{479428EA-DBFC-4E0E-BFE1-E502F95F8762}" type="presOf" srcId="{8F20ED6F-A1EA-4E70-84E7-8C66666CFD23}" destId="{6C319D19-74B3-48FC-B961-611C39A4B1C2}" srcOrd="0" destOrd="0" presId="urn:microsoft.com/office/officeart/2009/3/layout/SubStepProcess"/>
    <dgm:cxn modelId="{215260EC-E352-4F5D-A40A-4C7466317C43}" type="presOf" srcId="{ADB9B87A-0B81-4D96-89D8-D2351F261AD6}" destId="{14B55AED-2301-4021-9B6E-859540620316}" srcOrd="0" destOrd="0" presId="urn:microsoft.com/office/officeart/2009/3/layout/SubStepProcess"/>
    <dgm:cxn modelId="{0418B610-9BE8-4DCE-A4A4-90C9247A3AA3}" type="presParOf" srcId="{DFB54486-AB8B-4937-AD4D-E4573AFF20C6}" destId="{AFC6560F-3580-4B06-9AB2-1859BF8B669A}" srcOrd="0" destOrd="0" presId="urn:microsoft.com/office/officeart/2009/3/layout/SubStepProcess"/>
    <dgm:cxn modelId="{584CC823-3133-45B4-9602-34D331B7C628}" type="presParOf" srcId="{DFB54486-AB8B-4937-AD4D-E4573AFF20C6}" destId="{DE84091F-82FE-461A-8C9B-DE26DF039C10}" srcOrd="1" destOrd="0" presId="urn:microsoft.com/office/officeart/2009/3/layout/SubStepProcess"/>
    <dgm:cxn modelId="{95918865-54FF-4022-995A-2BEDC5FF6FC5}" type="presParOf" srcId="{DFB54486-AB8B-4937-AD4D-E4573AFF20C6}" destId="{8DEE766E-8092-44DF-89B5-F5955598760F}" srcOrd="2" destOrd="0" presId="urn:microsoft.com/office/officeart/2009/3/layout/SubStepProcess"/>
    <dgm:cxn modelId="{FA42F3F9-58BA-40AE-AF11-88B2BD39340C}" type="presParOf" srcId="{8DEE766E-8092-44DF-89B5-F5955598760F}" destId="{B51B47F1-A8D3-4ED5-AE9D-641FA3387272}" srcOrd="0" destOrd="0" presId="urn:microsoft.com/office/officeart/2009/3/layout/SubStepProcess"/>
    <dgm:cxn modelId="{4A888AC8-3007-4549-8229-1C0B41597731}" type="presParOf" srcId="{8DEE766E-8092-44DF-89B5-F5955598760F}" destId="{C8C40C1A-CF82-46BD-97F9-906D0FD5AC6E}" srcOrd="1" destOrd="0" presId="urn:microsoft.com/office/officeart/2009/3/layout/SubStepProcess"/>
    <dgm:cxn modelId="{E4C0CF8B-CC5B-4942-9C8D-4170154DB8B1}" type="presParOf" srcId="{8DEE766E-8092-44DF-89B5-F5955598760F}" destId="{99A1A57C-041E-4FD0-A30A-3174A35407E7}" srcOrd="2" destOrd="0" presId="urn:microsoft.com/office/officeart/2009/3/layout/SubStepProcess"/>
    <dgm:cxn modelId="{BBA13104-05B7-4442-AB0C-5DB3F6DBE990}" type="presParOf" srcId="{99A1A57C-041E-4FD0-A30A-3174A35407E7}" destId="{9A4428CE-83A7-445F-BE05-E608501F6958}" srcOrd="0" destOrd="0" presId="urn:microsoft.com/office/officeart/2009/3/layout/SubStepProcess"/>
    <dgm:cxn modelId="{E32290D3-C3B4-4C48-B1CB-9CA4C965C695}" type="presParOf" srcId="{99A1A57C-041E-4FD0-A30A-3174A35407E7}" destId="{4AC19A2A-6350-4C69-8619-6F3D0374C1DB}" srcOrd="1" destOrd="0" presId="urn:microsoft.com/office/officeart/2009/3/layout/SubStepProcess"/>
    <dgm:cxn modelId="{14896EFE-AD76-4BF2-926F-A7BCA5BA48D6}" type="presParOf" srcId="{99A1A57C-041E-4FD0-A30A-3174A35407E7}" destId="{047FB89C-A19F-46CE-8EDF-D3CA9A917B4E}" srcOrd="2" destOrd="0" presId="urn:microsoft.com/office/officeart/2009/3/layout/SubStepProcess"/>
    <dgm:cxn modelId="{DB3CE606-B887-4136-8E6A-759644E29B57}" type="presParOf" srcId="{99A1A57C-041E-4FD0-A30A-3174A35407E7}" destId="{A5B32A09-8F5B-434F-B9F3-D3E419ED50AC}" srcOrd="3" destOrd="0" presId="urn:microsoft.com/office/officeart/2009/3/layout/SubStepProcess"/>
    <dgm:cxn modelId="{B862915B-1CF1-4D0B-AFB2-C202C2B8F3AF}" type="presParOf" srcId="{99A1A57C-041E-4FD0-A30A-3174A35407E7}" destId="{06AABD3B-0E5B-485B-BD28-17E199EB19A8}" srcOrd="4" destOrd="0" presId="urn:microsoft.com/office/officeart/2009/3/layout/SubStepProcess"/>
    <dgm:cxn modelId="{54D43467-A4C8-4B19-9E73-459DDD89BD3D}" type="presParOf" srcId="{8DEE766E-8092-44DF-89B5-F5955598760F}" destId="{AE8E8447-C3C7-45CD-AF57-8DAC1674F2F3}" srcOrd="3" destOrd="0" presId="urn:microsoft.com/office/officeart/2009/3/layout/SubStepProcess"/>
    <dgm:cxn modelId="{150125DD-7E2E-4526-B1C1-446D5FDF7EB5}" type="presParOf" srcId="{8DEE766E-8092-44DF-89B5-F5955598760F}" destId="{B1208A53-92B8-4087-AD9D-D88929B854B7}" srcOrd="4" destOrd="0" presId="urn:microsoft.com/office/officeart/2009/3/layout/SubStepProcess"/>
    <dgm:cxn modelId="{19456992-6E6E-4B78-88F3-438C486110CD}" type="presParOf" srcId="{8DEE766E-8092-44DF-89B5-F5955598760F}" destId="{F95355F5-25E1-40CF-B54F-079E937DB8FF}" srcOrd="5" destOrd="0" presId="urn:microsoft.com/office/officeart/2009/3/layout/SubStepProcess"/>
    <dgm:cxn modelId="{788709B3-FD53-4BF5-97E8-565273B20C97}" type="presParOf" srcId="{F95355F5-25E1-40CF-B54F-079E937DB8FF}" destId="{4AB97451-DE53-43E4-9756-97E06D0D83D9}" srcOrd="0" destOrd="0" presId="urn:microsoft.com/office/officeart/2009/3/layout/SubStepProcess"/>
    <dgm:cxn modelId="{7E4BD559-0762-4E53-9D04-A32DD6CB001A}" type="presParOf" srcId="{F95355F5-25E1-40CF-B54F-079E937DB8FF}" destId="{42FA6B37-722D-400D-882F-A822C003FE5C}" srcOrd="1" destOrd="0" presId="urn:microsoft.com/office/officeart/2009/3/layout/SubStepProcess"/>
    <dgm:cxn modelId="{51AEDBB0-3A22-4FB2-921E-152FA8592B99}" type="presParOf" srcId="{F95355F5-25E1-40CF-B54F-079E937DB8FF}" destId="{1347AC69-EFFD-498D-A82F-AFDE34CF74CD}" srcOrd="2" destOrd="0" presId="urn:microsoft.com/office/officeart/2009/3/layout/SubStepProcess"/>
    <dgm:cxn modelId="{516628E8-9BC0-4570-9A4B-A2D124B0EBD5}" type="presParOf" srcId="{F95355F5-25E1-40CF-B54F-079E937DB8FF}" destId="{05D559F4-84F3-4095-A462-F1C865031372}" srcOrd="3" destOrd="0" presId="urn:microsoft.com/office/officeart/2009/3/layout/SubStepProcess"/>
    <dgm:cxn modelId="{A1BD618E-C4EC-4D63-AD77-39C75060CB75}" type="presParOf" srcId="{F95355F5-25E1-40CF-B54F-079E937DB8FF}" destId="{43347BA3-4071-4BE2-AD94-BE7B7828F3A9}" srcOrd="4" destOrd="0" presId="urn:microsoft.com/office/officeart/2009/3/layout/SubStepProcess"/>
    <dgm:cxn modelId="{B7E97747-EE9E-4A31-BED7-0C2BC7DDB2E2}" type="presParOf" srcId="{8DEE766E-8092-44DF-89B5-F5955598760F}" destId="{F8261D71-F3B1-493E-84C6-A8E967344177}" srcOrd="6" destOrd="0" presId="urn:microsoft.com/office/officeart/2009/3/layout/SubStepProcess"/>
    <dgm:cxn modelId="{A1D7AE99-91B0-4DA4-A192-7516FEDD9DAD}" type="presParOf" srcId="{8DEE766E-8092-44DF-89B5-F5955598760F}" destId="{96FEEC74-4C66-48AA-B185-95372E13411A}" srcOrd="7" destOrd="0" presId="urn:microsoft.com/office/officeart/2009/3/layout/SubStepProcess"/>
    <dgm:cxn modelId="{FD341882-A13C-4FA0-8CF2-689FA116C48D}" type="presParOf" srcId="{8DEE766E-8092-44DF-89B5-F5955598760F}" destId="{6FDC9F8D-4E57-4550-905B-66B303AC3629}" srcOrd="8" destOrd="0" presId="urn:microsoft.com/office/officeart/2009/3/layout/SubStepProcess"/>
    <dgm:cxn modelId="{D3E0EC8E-64BF-474C-B147-437D2688B530}" type="presParOf" srcId="{6FDC9F8D-4E57-4550-905B-66B303AC3629}" destId="{FE1D2CF4-DC59-4940-B91F-AD17FE6B5ABC}" srcOrd="0" destOrd="0" presId="urn:microsoft.com/office/officeart/2009/3/layout/SubStepProcess"/>
    <dgm:cxn modelId="{6B9F5838-8883-4EC2-A97C-1F6B1C55452A}" type="presParOf" srcId="{6FDC9F8D-4E57-4550-905B-66B303AC3629}" destId="{19F69189-E3BA-4C48-9C32-FA767380905E}" srcOrd="1" destOrd="0" presId="urn:microsoft.com/office/officeart/2009/3/layout/SubStepProcess"/>
    <dgm:cxn modelId="{1BAB9BFC-84B6-452A-AA40-6F387516F171}" type="presParOf" srcId="{6FDC9F8D-4E57-4550-905B-66B303AC3629}" destId="{737DBE0A-8306-4013-8C75-9480D27875BD}" srcOrd="2" destOrd="0" presId="urn:microsoft.com/office/officeart/2009/3/layout/SubStepProcess"/>
    <dgm:cxn modelId="{751BFCF4-D1E3-41C0-B372-DE29F8C55B7E}" type="presParOf" srcId="{6FDC9F8D-4E57-4550-905B-66B303AC3629}" destId="{3E4170F0-D82F-41CC-AD90-F83FEF1164D3}" srcOrd="3" destOrd="0" presId="urn:microsoft.com/office/officeart/2009/3/layout/SubStepProcess"/>
    <dgm:cxn modelId="{5681779B-65EC-42B1-A69A-F3E15BA8CB45}" type="presParOf" srcId="{6FDC9F8D-4E57-4550-905B-66B303AC3629}" destId="{3B31A1B4-DF68-4850-A75C-625103C6C31C}" srcOrd="4" destOrd="0" presId="urn:microsoft.com/office/officeart/2009/3/layout/SubStepProcess"/>
    <dgm:cxn modelId="{B604F51B-05D9-4BFF-82B9-3D14A8FA4270}" type="presParOf" srcId="{DFB54486-AB8B-4937-AD4D-E4573AFF20C6}" destId="{C36379EF-E606-406C-908F-EBDE49257FFA}" srcOrd="3" destOrd="0" presId="urn:microsoft.com/office/officeart/2009/3/layout/SubStepProcess"/>
    <dgm:cxn modelId="{77AB401D-B11B-4F3F-B2FD-06A5F2704D58}" type="presParOf" srcId="{DFB54486-AB8B-4937-AD4D-E4573AFF20C6}" destId="{C68F05AD-582C-4DB0-86F8-B888D2333605}" srcOrd="4" destOrd="0" presId="urn:microsoft.com/office/officeart/2009/3/layout/SubStepProcess"/>
    <dgm:cxn modelId="{DD67A12A-4864-43C7-A00A-6E080BACCA6F}" type="presParOf" srcId="{DFB54486-AB8B-4937-AD4D-E4573AFF20C6}" destId="{C2665707-C7FA-4150-9D7F-D6CD5DF55116}" srcOrd="5" destOrd="0" presId="urn:microsoft.com/office/officeart/2009/3/layout/SubStepProcess"/>
    <dgm:cxn modelId="{E9F9DFA1-DFB5-4532-B7C8-07F360D50A75}" type="presParOf" srcId="{DFB54486-AB8B-4937-AD4D-E4573AFF20C6}" destId="{8587BE5B-DDEA-4F23-9147-CF89840F60FB}" srcOrd="6" destOrd="0" presId="urn:microsoft.com/office/officeart/2009/3/layout/SubStepProcess"/>
    <dgm:cxn modelId="{4D262BC8-6FF4-49DB-84A3-9492CE9D7B31}" type="presParOf" srcId="{8587BE5B-DDEA-4F23-9147-CF89840F60FB}" destId="{011572F6-0425-4911-A992-76F6293CBC03}" srcOrd="0" destOrd="0" presId="urn:microsoft.com/office/officeart/2009/3/layout/SubStepProcess"/>
    <dgm:cxn modelId="{41A73BEA-665C-4411-8D22-C240F3EACC89}" type="presParOf" srcId="{8587BE5B-DDEA-4F23-9147-CF89840F60FB}" destId="{20C64E32-E55E-491C-848F-712909CA7FAD}" srcOrd="1" destOrd="0" presId="urn:microsoft.com/office/officeart/2009/3/layout/SubStepProcess"/>
    <dgm:cxn modelId="{A2005D51-9F3D-4329-945C-91FCF661E01F}" type="presParOf" srcId="{8587BE5B-DDEA-4F23-9147-CF89840F60FB}" destId="{79EBF5C2-CBCC-4EB0-B139-DB63F762CBEE}" srcOrd="2" destOrd="0" presId="urn:microsoft.com/office/officeart/2009/3/layout/SubStepProcess"/>
    <dgm:cxn modelId="{3FC7200F-5D10-47D9-8F0E-DDBEB36AD3E8}" type="presParOf" srcId="{79EBF5C2-CBCC-4EB0-B139-DB63F762CBEE}" destId="{45D86CA3-F756-4EE1-8562-D68035588438}" srcOrd="0" destOrd="0" presId="urn:microsoft.com/office/officeart/2009/3/layout/SubStepProcess"/>
    <dgm:cxn modelId="{B51AE0E4-7FFE-4E0B-A04A-884F6AC520F9}" type="presParOf" srcId="{79EBF5C2-CBCC-4EB0-B139-DB63F762CBEE}" destId="{6833ECAD-E9B0-4090-9AC3-268DD462CDE1}" srcOrd="1" destOrd="0" presId="urn:microsoft.com/office/officeart/2009/3/layout/SubStepProcess"/>
    <dgm:cxn modelId="{7B4869E1-B9FB-42C0-88BE-5C1905043939}" type="presParOf" srcId="{79EBF5C2-CBCC-4EB0-B139-DB63F762CBEE}" destId="{9BD24B4D-6895-4BAF-B454-D3305890310D}" srcOrd="2" destOrd="0" presId="urn:microsoft.com/office/officeart/2009/3/layout/SubStepProcess"/>
    <dgm:cxn modelId="{6731C52A-3F7D-4C5E-A0FF-56EF0FB9A945}" type="presParOf" srcId="{79EBF5C2-CBCC-4EB0-B139-DB63F762CBEE}" destId="{14B55AED-2301-4021-9B6E-859540620316}" srcOrd="3" destOrd="0" presId="urn:microsoft.com/office/officeart/2009/3/layout/SubStepProcess"/>
    <dgm:cxn modelId="{764B378A-C348-4255-B8B6-206A1C597229}" type="presParOf" srcId="{79EBF5C2-CBCC-4EB0-B139-DB63F762CBEE}" destId="{35F5574C-8BED-4B7C-975B-2CA27F2824F1}" srcOrd="4" destOrd="0" presId="urn:microsoft.com/office/officeart/2009/3/layout/SubStepProcess"/>
    <dgm:cxn modelId="{5D31BC63-75BB-421E-BC26-0FB2F4C7B19B}" type="presParOf" srcId="{8587BE5B-DDEA-4F23-9147-CF89840F60FB}" destId="{6972F20F-965B-406F-94C1-2608FE542679}" srcOrd="3" destOrd="0" presId="urn:microsoft.com/office/officeart/2009/3/layout/SubStepProcess"/>
    <dgm:cxn modelId="{8F84ADE3-7701-463C-BD1A-B13B3058C71B}" type="presParOf" srcId="{8587BE5B-DDEA-4F23-9147-CF89840F60FB}" destId="{DBB72513-D54A-4C6C-86F5-26CBE3F992C1}" srcOrd="4" destOrd="0" presId="urn:microsoft.com/office/officeart/2009/3/layout/SubStepProcess"/>
    <dgm:cxn modelId="{B5DC451F-2C90-4FA3-AAED-7FA35D1C7F85}" type="presParOf" srcId="{8587BE5B-DDEA-4F23-9147-CF89840F60FB}" destId="{61A4947D-CCC1-46B3-968B-65083C6101D3}" srcOrd="5" destOrd="0" presId="urn:microsoft.com/office/officeart/2009/3/layout/SubStepProcess"/>
    <dgm:cxn modelId="{E7F4F8F1-DDCB-4CBA-827A-DD9C5B635B96}" type="presParOf" srcId="{61A4947D-CCC1-46B3-968B-65083C6101D3}" destId="{2E983598-FD18-4E99-9FCA-62DE7CE6C5C8}" srcOrd="0" destOrd="0" presId="urn:microsoft.com/office/officeart/2009/3/layout/SubStepProcess"/>
    <dgm:cxn modelId="{90765441-8093-40CB-947F-EC8A91FC5841}" type="presParOf" srcId="{61A4947D-CCC1-46B3-968B-65083C6101D3}" destId="{6D8EDC61-1D19-4329-B44E-9A76E32D2030}" srcOrd="1" destOrd="0" presId="urn:microsoft.com/office/officeart/2009/3/layout/SubStepProcess"/>
    <dgm:cxn modelId="{CE799F53-00E0-4AD9-8397-182948469298}" type="presParOf" srcId="{61A4947D-CCC1-46B3-968B-65083C6101D3}" destId="{F6B73E55-9730-4B8F-B4FA-618A4A8B0559}" srcOrd="2" destOrd="0" presId="urn:microsoft.com/office/officeart/2009/3/layout/SubStepProcess"/>
    <dgm:cxn modelId="{4858AF41-FC96-4BA9-902D-0BEEA691CDD7}" type="presParOf" srcId="{61A4947D-CCC1-46B3-968B-65083C6101D3}" destId="{6C319D19-74B3-48FC-B961-611C39A4B1C2}" srcOrd="3" destOrd="0" presId="urn:microsoft.com/office/officeart/2009/3/layout/SubStepProcess"/>
    <dgm:cxn modelId="{E606C61E-9054-416F-9CD5-AF8C89BC4FA8}" type="presParOf" srcId="{61A4947D-CCC1-46B3-968B-65083C6101D3}" destId="{6721378E-3B7C-4D14-BD2A-17BFF71E460D}" srcOrd="4" destOrd="0" presId="urn:microsoft.com/office/officeart/2009/3/layout/SubStepProcess"/>
    <dgm:cxn modelId="{4E254458-D932-49C8-8FC4-D464D5A3E8F4}" type="presParOf" srcId="{8587BE5B-DDEA-4F23-9147-CF89840F60FB}" destId="{481CD3D3-8A2F-42EE-BEE1-ED4352BAEBEC}" srcOrd="6" destOrd="0" presId="urn:microsoft.com/office/officeart/2009/3/layout/SubStepProcess"/>
    <dgm:cxn modelId="{0F082EF8-1CC2-4D95-A8F5-5878308AC0BF}" type="presParOf" srcId="{8587BE5B-DDEA-4F23-9147-CF89840F60FB}" destId="{6D9C91D1-AF5E-4090-B3AE-D1017F2CAA1B}" srcOrd="7" destOrd="0" presId="urn:microsoft.com/office/officeart/2009/3/layout/SubStepProcess"/>
    <dgm:cxn modelId="{2388987A-BEC0-43E6-9A99-7CA03729D0F8}" type="presParOf" srcId="{8587BE5B-DDEA-4F23-9147-CF89840F60FB}" destId="{DB2D08FF-BEB3-4D5B-9AFC-B4C17ADA6F33}" srcOrd="8" destOrd="0" presId="urn:microsoft.com/office/officeart/2009/3/layout/SubStepProcess"/>
    <dgm:cxn modelId="{C2BE3818-3F29-41E7-BE39-662F2792D3CF}" type="presParOf" srcId="{DB2D08FF-BEB3-4D5B-9AFC-B4C17ADA6F33}" destId="{559A08D9-9E0F-4F01-BEE8-0807B5E4FD2A}" srcOrd="0" destOrd="0" presId="urn:microsoft.com/office/officeart/2009/3/layout/SubStepProcess"/>
    <dgm:cxn modelId="{C5D1CD1C-A8CA-4DFE-A114-073C32E5E4DC}" type="presParOf" srcId="{DB2D08FF-BEB3-4D5B-9AFC-B4C17ADA6F33}" destId="{0593D27D-5E18-48A9-A967-FC9CD8894F8E}" srcOrd="1" destOrd="0" presId="urn:microsoft.com/office/officeart/2009/3/layout/SubStepProcess"/>
    <dgm:cxn modelId="{82AD6CF8-3B6F-4810-B9C4-89F53EB8591B}" type="presParOf" srcId="{DB2D08FF-BEB3-4D5B-9AFC-B4C17ADA6F33}" destId="{B519EA40-A2CB-43E5-878D-FCDC43796D8E}" srcOrd="2" destOrd="0" presId="urn:microsoft.com/office/officeart/2009/3/layout/SubStepProcess"/>
    <dgm:cxn modelId="{97F9F86F-F484-4A55-9F70-4207CF5A9268}" type="presParOf" srcId="{DB2D08FF-BEB3-4D5B-9AFC-B4C17ADA6F33}" destId="{CEB54D18-3117-432E-A90E-64AB4DD541F8}" srcOrd="3" destOrd="0" presId="urn:microsoft.com/office/officeart/2009/3/layout/SubStepProcess"/>
    <dgm:cxn modelId="{EDF3FDE1-B83E-4832-966E-3BB176058745}" type="presParOf" srcId="{DB2D08FF-BEB3-4D5B-9AFC-B4C17ADA6F33}" destId="{ED4F1453-7415-49D0-997D-5F0A20015A3E}" srcOrd="4" destOrd="0" presId="urn:microsoft.com/office/officeart/2009/3/layout/SubStepProcess"/>
    <dgm:cxn modelId="{226928C3-5E16-4EE0-8846-129846E4E8A6}" type="presParOf" srcId="{DFB54486-AB8B-4937-AD4D-E4573AFF20C6}" destId="{867CC0B5-4B6E-4A28-A12C-5FFA1205852A}" srcOrd="7" destOrd="0" presId="urn:microsoft.com/office/officeart/2009/3/layout/SubStepProcess"/>
    <dgm:cxn modelId="{9AC63A40-AB17-4401-ADEB-7E2EA1DA133D}" type="presParOf" srcId="{DFB54486-AB8B-4937-AD4D-E4573AFF20C6}" destId="{B13D6CC0-8096-4F3C-BB29-4F2C51EF9804}" srcOrd="8"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80AD2E-BD41-4A07-A793-CC3601C5C37A}" type="doc">
      <dgm:prSet loTypeId="urn:microsoft.com/office/officeart/2005/8/layout/pList2" loCatId="list" qsTypeId="urn:microsoft.com/office/officeart/2005/8/quickstyle/simple1" qsCatId="simple" csTypeId="urn:microsoft.com/office/officeart/2005/8/colors/accent2_1" csCatId="accent2" phldr="1"/>
      <dgm:spPr/>
      <dgm:t>
        <a:bodyPr/>
        <a:lstStyle/>
        <a:p>
          <a:endParaRPr lang="en-US"/>
        </a:p>
      </dgm:t>
    </dgm:pt>
    <dgm:pt modelId="{631A6B16-0A46-42BD-8B38-7B63D7ED19A5}">
      <dgm:prSet phldrT="[Text]" custT="1"/>
      <dgm:spPr/>
      <dgm:t>
        <a:bodyPr/>
        <a:lstStyle/>
        <a:p>
          <a:r>
            <a:rPr lang="en-US" sz="2000" b="1" dirty="0">
              <a:latin typeface="Calibri" panose="020F0502020204030204" pitchFamily="34" charset="0"/>
              <a:cs typeface="Calibri" panose="020F0502020204030204" pitchFamily="34" charset="0"/>
            </a:rPr>
            <a:t>Process Automation</a:t>
          </a:r>
          <a:br>
            <a:rPr lang="en-US" sz="1700" dirty="0">
              <a:latin typeface="Calibri" panose="020F0502020204030204" pitchFamily="34" charset="0"/>
              <a:cs typeface="Calibri" panose="020F0502020204030204" pitchFamily="34" charset="0"/>
            </a:rPr>
          </a:br>
          <a:r>
            <a:rPr lang="en-US" sz="1800" b="0" i="0" dirty="0">
              <a:solidFill>
                <a:schemeClr val="bg1">
                  <a:lumMod val="50000"/>
                </a:schemeClr>
              </a:solidFill>
              <a:latin typeface="Calibri" panose="020F0502020204030204" pitchFamily="34" charset="0"/>
              <a:cs typeface="Calibri" panose="020F0502020204030204" pitchFamily="34" charset="0"/>
            </a:rPr>
            <a:t>of digital and physical tasks</a:t>
          </a:r>
          <a:endParaRPr lang="en-US" sz="1800" dirty="0">
            <a:solidFill>
              <a:schemeClr val="bg1">
                <a:lumMod val="50000"/>
              </a:schemeClr>
            </a:solidFill>
            <a:latin typeface="Calibri" panose="020F0502020204030204" pitchFamily="34" charset="0"/>
            <a:cs typeface="Calibri" panose="020F0502020204030204" pitchFamily="34" charset="0"/>
          </a:endParaRPr>
        </a:p>
      </dgm:t>
    </dgm:pt>
    <dgm:pt modelId="{1059DA49-B3BE-4C39-A2C6-E4FFE4FB10AA}" type="parTrans" cxnId="{34C90B3D-FD8F-48AF-955D-E8290841631F}">
      <dgm:prSet/>
      <dgm:spPr/>
      <dgm:t>
        <a:bodyPr/>
        <a:lstStyle/>
        <a:p>
          <a:endParaRPr lang="en-US">
            <a:latin typeface="Calibri" panose="020F0502020204030204" pitchFamily="34" charset="0"/>
            <a:cs typeface="Calibri" panose="020F0502020204030204" pitchFamily="34" charset="0"/>
          </a:endParaRPr>
        </a:p>
      </dgm:t>
    </dgm:pt>
    <dgm:pt modelId="{576C5BFA-BBF2-489F-BE4A-A040BF4526F3}" type="sibTrans" cxnId="{34C90B3D-FD8F-48AF-955D-E8290841631F}">
      <dgm:prSet/>
      <dgm:spPr/>
      <dgm:t>
        <a:bodyPr/>
        <a:lstStyle/>
        <a:p>
          <a:endParaRPr lang="en-US">
            <a:latin typeface="Calibri" panose="020F0502020204030204" pitchFamily="34" charset="0"/>
            <a:cs typeface="Calibri" panose="020F0502020204030204" pitchFamily="34" charset="0"/>
          </a:endParaRPr>
        </a:p>
      </dgm:t>
    </dgm:pt>
    <dgm:pt modelId="{DCDE5311-9817-46FF-A037-BF1AC930B131}">
      <dgm:prSet phldrT="[Text]" custT="1"/>
      <dgm:spPr/>
      <dgm:t>
        <a:bodyPr/>
        <a:lstStyle/>
        <a:p>
          <a:r>
            <a:rPr lang="en-US" sz="2000" b="1" dirty="0">
              <a:latin typeface="Calibri" panose="020F0502020204030204" pitchFamily="34" charset="0"/>
              <a:cs typeface="Calibri" panose="020F0502020204030204" pitchFamily="34" charset="0"/>
            </a:rPr>
            <a:t>Cognitive Insights</a:t>
          </a:r>
          <a:br>
            <a:rPr lang="en-US" sz="2000" b="1" dirty="0">
              <a:latin typeface="Calibri" panose="020F0502020204030204" pitchFamily="34" charset="0"/>
              <a:cs typeface="Calibri" panose="020F0502020204030204" pitchFamily="34" charset="0"/>
            </a:rPr>
          </a:br>
          <a:r>
            <a:rPr lang="en-US" sz="1800" b="0" i="0" dirty="0">
              <a:solidFill>
                <a:schemeClr val="bg1">
                  <a:lumMod val="50000"/>
                </a:schemeClr>
              </a:solidFill>
              <a:latin typeface="Calibri" panose="020F0502020204030204" pitchFamily="34" charset="0"/>
              <a:cs typeface="Calibri" panose="020F0502020204030204" pitchFamily="34" charset="0"/>
            </a:rPr>
            <a:t>using algorithms to detect patterns in vast volumes of data and interpret their meaning</a:t>
          </a:r>
          <a:endParaRPr lang="en-US" sz="1800" dirty="0">
            <a:solidFill>
              <a:schemeClr val="bg1">
                <a:lumMod val="50000"/>
              </a:schemeClr>
            </a:solidFill>
            <a:latin typeface="Calibri" panose="020F0502020204030204" pitchFamily="34" charset="0"/>
            <a:cs typeface="Calibri" panose="020F0502020204030204" pitchFamily="34" charset="0"/>
          </a:endParaRPr>
        </a:p>
      </dgm:t>
    </dgm:pt>
    <dgm:pt modelId="{0FCB6AA3-026B-4ADA-89DE-BFD0093F6584}" type="parTrans" cxnId="{82F86163-E739-478D-A2AB-E4006460BB24}">
      <dgm:prSet/>
      <dgm:spPr/>
      <dgm:t>
        <a:bodyPr/>
        <a:lstStyle/>
        <a:p>
          <a:endParaRPr lang="en-US">
            <a:latin typeface="Calibri" panose="020F0502020204030204" pitchFamily="34" charset="0"/>
            <a:cs typeface="Calibri" panose="020F0502020204030204" pitchFamily="34" charset="0"/>
          </a:endParaRPr>
        </a:p>
      </dgm:t>
    </dgm:pt>
    <dgm:pt modelId="{0F41A731-0A72-47E5-997F-460D27DE286E}" type="sibTrans" cxnId="{82F86163-E739-478D-A2AB-E4006460BB24}">
      <dgm:prSet/>
      <dgm:spPr/>
      <dgm:t>
        <a:bodyPr/>
        <a:lstStyle/>
        <a:p>
          <a:endParaRPr lang="en-US">
            <a:latin typeface="Calibri" panose="020F0502020204030204" pitchFamily="34" charset="0"/>
            <a:cs typeface="Calibri" panose="020F0502020204030204" pitchFamily="34" charset="0"/>
          </a:endParaRPr>
        </a:p>
      </dgm:t>
    </dgm:pt>
    <dgm:pt modelId="{960037D4-42AC-4F22-94EF-38C0E72B8341}">
      <dgm:prSet phldrT="[Text]" custT="1"/>
      <dgm:spPr/>
      <dgm:t>
        <a:bodyPr/>
        <a:lstStyle/>
        <a:p>
          <a:pPr>
            <a:buFont typeface="Arial" panose="020B0604020202020204" pitchFamily="34" charset="0"/>
            <a:buChar char="•"/>
          </a:pPr>
          <a:r>
            <a:rPr lang="en-US" sz="1600" b="0" i="0" dirty="0">
              <a:latin typeface="Calibri" panose="020F0502020204030204" pitchFamily="34" charset="0"/>
              <a:cs typeface="Calibri" panose="020F0502020204030204" pitchFamily="34" charset="0"/>
            </a:rPr>
            <a:t>predict what a particular customer is likely to buy;</a:t>
          </a:r>
          <a:endParaRPr lang="en-US" sz="1600" dirty="0">
            <a:latin typeface="Calibri" panose="020F0502020204030204" pitchFamily="34" charset="0"/>
            <a:cs typeface="Calibri" panose="020F0502020204030204" pitchFamily="34" charset="0"/>
          </a:endParaRPr>
        </a:p>
      </dgm:t>
    </dgm:pt>
    <dgm:pt modelId="{C0F1D01B-4D33-4BFE-A294-A099D4C81608}" type="parTrans" cxnId="{07D6275B-490A-4E39-95EF-55BF0A35CC8B}">
      <dgm:prSet/>
      <dgm:spPr/>
      <dgm:t>
        <a:bodyPr/>
        <a:lstStyle/>
        <a:p>
          <a:endParaRPr lang="en-US">
            <a:latin typeface="Calibri" panose="020F0502020204030204" pitchFamily="34" charset="0"/>
            <a:cs typeface="Calibri" panose="020F0502020204030204" pitchFamily="34" charset="0"/>
          </a:endParaRPr>
        </a:p>
      </dgm:t>
    </dgm:pt>
    <dgm:pt modelId="{BC1016A5-67D0-49DB-9C06-D6EF498E8B60}" type="sibTrans" cxnId="{07D6275B-490A-4E39-95EF-55BF0A35CC8B}">
      <dgm:prSet/>
      <dgm:spPr/>
      <dgm:t>
        <a:bodyPr/>
        <a:lstStyle/>
        <a:p>
          <a:endParaRPr lang="en-US">
            <a:latin typeface="Calibri" panose="020F0502020204030204" pitchFamily="34" charset="0"/>
            <a:cs typeface="Calibri" panose="020F0502020204030204" pitchFamily="34" charset="0"/>
          </a:endParaRPr>
        </a:p>
      </dgm:t>
    </dgm:pt>
    <dgm:pt modelId="{6BDF3132-8B77-4974-8C4E-4A4922B25A61}">
      <dgm:prSet phldrT="[Text]" custT="1"/>
      <dgm:spPr/>
      <dgm:t>
        <a:bodyPr/>
        <a:lstStyle/>
        <a:p>
          <a:r>
            <a:rPr lang="en-US" sz="2000" b="1" dirty="0">
              <a:latin typeface="Calibri" panose="020F0502020204030204" pitchFamily="34" charset="0"/>
              <a:cs typeface="Calibri" panose="020F0502020204030204" pitchFamily="34" charset="0"/>
            </a:rPr>
            <a:t>Cognitive Engagement</a:t>
          </a:r>
          <a:br>
            <a:rPr lang="en-US" sz="2000" dirty="0">
              <a:latin typeface="Calibri" panose="020F0502020204030204" pitchFamily="34" charset="0"/>
              <a:cs typeface="Calibri" panose="020F0502020204030204" pitchFamily="34" charset="0"/>
            </a:rPr>
          </a:br>
          <a:r>
            <a:rPr lang="en-US" sz="1800" b="0" i="0" dirty="0">
              <a:solidFill>
                <a:schemeClr val="bg1">
                  <a:lumMod val="50000"/>
                </a:schemeClr>
              </a:solidFill>
              <a:latin typeface="Calibri" panose="020F0502020204030204" pitchFamily="34" charset="0"/>
              <a:cs typeface="Calibri" panose="020F0502020204030204" pitchFamily="34" charset="0"/>
            </a:rPr>
            <a:t>employees and customers using natural language processing chatbots</a:t>
          </a:r>
          <a:endParaRPr lang="en-US" sz="1800" dirty="0">
            <a:solidFill>
              <a:schemeClr val="bg1">
                <a:lumMod val="50000"/>
              </a:schemeClr>
            </a:solidFill>
            <a:latin typeface="Calibri" panose="020F0502020204030204" pitchFamily="34" charset="0"/>
            <a:cs typeface="Calibri" panose="020F0502020204030204" pitchFamily="34" charset="0"/>
          </a:endParaRPr>
        </a:p>
      </dgm:t>
    </dgm:pt>
    <dgm:pt modelId="{65291E16-F3F7-4CD1-85E2-E84EB017883D}" type="parTrans" cxnId="{FE469644-8B50-4B66-8D89-83D8418F70B6}">
      <dgm:prSet/>
      <dgm:spPr/>
      <dgm:t>
        <a:bodyPr/>
        <a:lstStyle/>
        <a:p>
          <a:endParaRPr lang="en-US">
            <a:latin typeface="Calibri" panose="020F0502020204030204" pitchFamily="34" charset="0"/>
            <a:cs typeface="Calibri" panose="020F0502020204030204" pitchFamily="34" charset="0"/>
          </a:endParaRPr>
        </a:p>
      </dgm:t>
    </dgm:pt>
    <dgm:pt modelId="{9BC8E1DB-05E8-4517-8D03-C37C90804DB0}" type="sibTrans" cxnId="{FE469644-8B50-4B66-8D89-83D8418F70B6}">
      <dgm:prSet/>
      <dgm:spPr/>
      <dgm:t>
        <a:bodyPr/>
        <a:lstStyle/>
        <a:p>
          <a:endParaRPr lang="en-US">
            <a:latin typeface="Calibri" panose="020F0502020204030204" pitchFamily="34" charset="0"/>
            <a:cs typeface="Calibri" panose="020F0502020204030204" pitchFamily="34" charset="0"/>
          </a:endParaRPr>
        </a:p>
      </dgm:t>
    </dgm:pt>
    <dgm:pt modelId="{4FA1C922-9DB4-4608-85EB-1F2132384C0B}">
      <dgm:prSet phldrT="[Text]" custT="1"/>
      <dgm:spPr/>
      <dgm:t>
        <a:bodyPr/>
        <a:lstStyle/>
        <a:p>
          <a:r>
            <a:rPr lang="en-US" sz="1600" b="0" i="0" dirty="0">
              <a:latin typeface="Calibri" panose="020F0502020204030204" pitchFamily="34" charset="0"/>
              <a:cs typeface="Calibri" panose="020F0502020204030204" pitchFamily="34" charset="0"/>
            </a:rPr>
            <a:t>replacing lost credit or ATM cards, reaching into multiple systems to update records and handle customer communications</a:t>
          </a:r>
          <a:endParaRPr lang="en-US" sz="1600" dirty="0">
            <a:latin typeface="Calibri" panose="020F0502020204030204" pitchFamily="34" charset="0"/>
            <a:cs typeface="Calibri" panose="020F0502020204030204" pitchFamily="34" charset="0"/>
          </a:endParaRPr>
        </a:p>
      </dgm:t>
    </dgm:pt>
    <dgm:pt modelId="{FF77D485-79FD-4105-A293-2B56AAACF1FB}" type="parTrans" cxnId="{83312840-0A08-4DE6-BC1A-0F3B5C7C90F6}">
      <dgm:prSet/>
      <dgm:spPr/>
      <dgm:t>
        <a:bodyPr/>
        <a:lstStyle/>
        <a:p>
          <a:endParaRPr lang="en-US">
            <a:latin typeface="Calibri" panose="020F0502020204030204" pitchFamily="34" charset="0"/>
            <a:cs typeface="Calibri" panose="020F0502020204030204" pitchFamily="34" charset="0"/>
          </a:endParaRPr>
        </a:p>
      </dgm:t>
    </dgm:pt>
    <dgm:pt modelId="{79816164-1E5E-477D-995E-5CD27BA7E862}" type="sibTrans" cxnId="{83312840-0A08-4DE6-BC1A-0F3B5C7C90F6}">
      <dgm:prSet/>
      <dgm:spPr/>
      <dgm:t>
        <a:bodyPr/>
        <a:lstStyle/>
        <a:p>
          <a:endParaRPr lang="en-US">
            <a:latin typeface="Calibri" panose="020F0502020204030204" pitchFamily="34" charset="0"/>
            <a:cs typeface="Calibri" panose="020F0502020204030204" pitchFamily="34" charset="0"/>
          </a:endParaRPr>
        </a:p>
      </dgm:t>
    </dgm:pt>
    <dgm:pt modelId="{6B9294A4-D2F6-4DD0-937E-C73632F2B79A}">
      <dgm:prSet phldrT="[Text]" custT="1"/>
      <dgm:spPr/>
      <dgm:t>
        <a:bodyPr/>
        <a:lstStyle/>
        <a:p>
          <a:r>
            <a:rPr lang="en-US" sz="1600" b="0" i="0" dirty="0">
              <a:latin typeface="Calibri" panose="020F0502020204030204" pitchFamily="34" charset="0"/>
              <a:cs typeface="Calibri" panose="020F0502020204030204" pitchFamily="34" charset="0"/>
            </a:rPr>
            <a:t>“reading” legal and contractual documents to extract provisions using natural language processing</a:t>
          </a:r>
          <a:endParaRPr lang="en-US" sz="1600" dirty="0">
            <a:latin typeface="Calibri" panose="020F0502020204030204" pitchFamily="34" charset="0"/>
            <a:cs typeface="Calibri" panose="020F0502020204030204" pitchFamily="34" charset="0"/>
          </a:endParaRPr>
        </a:p>
      </dgm:t>
    </dgm:pt>
    <dgm:pt modelId="{F6B563D5-6F92-4C64-A7E0-37AC766467FE}" type="parTrans" cxnId="{47BFA9D0-6E65-467D-A270-420F3D6B8ABF}">
      <dgm:prSet/>
      <dgm:spPr/>
      <dgm:t>
        <a:bodyPr/>
        <a:lstStyle/>
        <a:p>
          <a:endParaRPr lang="en-US">
            <a:latin typeface="Calibri" panose="020F0502020204030204" pitchFamily="34" charset="0"/>
            <a:cs typeface="Calibri" panose="020F0502020204030204" pitchFamily="34" charset="0"/>
          </a:endParaRPr>
        </a:p>
      </dgm:t>
    </dgm:pt>
    <dgm:pt modelId="{7C5B0D66-A11A-4128-BFDE-672F1F6F7DB7}" type="sibTrans" cxnId="{47BFA9D0-6E65-467D-A270-420F3D6B8ABF}">
      <dgm:prSet/>
      <dgm:spPr/>
      <dgm:t>
        <a:bodyPr/>
        <a:lstStyle/>
        <a:p>
          <a:endParaRPr lang="en-US">
            <a:latin typeface="Calibri" panose="020F0502020204030204" pitchFamily="34" charset="0"/>
            <a:cs typeface="Calibri" panose="020F0502020204030204" pitchFamily="34" charset="0"/>
          </a:endParaRPr>
        </a:p>
      </dgm:t>
    </dgm:pt>
    <dgm:pt modelId="{C24AC0BA-6ED3-404A-886C-2510D2F3E9F5}">
      <dgm:prSet custT="1"/>
      <dgm:spPr/>
      <dgm:t>
        <a:bodyPr/>
        <a:lstStyle/>
        <a:p>
          <a:r>
            <a:rPr lang="en-US" sz="1600" b="0" i="0" dirty="0">
              <a:latin typeface="Calibri" panose="020F0502020204030204" pitchFamily="34" charset="0"/>
              <a:cs typeface="Calibri" panose="020F0502020204030204" pitchFamily="34" charset="0"/>
            </a:rPr>
            <a:t>transferring data from e-mail and call center systems into systems of record</a:t>
          </a:r>
          <a:endParaRPr lang="en-US" sz="1600" dirty="0">
            <a:solidFill>
              <a:schemeClr val="bg1">
                <a:lumMod val="50000"/>
              </a:schemeClr>
            </a:solidFill>
            <a:latin typeface="Calibri" panose="020F0502020204030204" pitchFamily="34" charset="0"/>
            <a:cs typeface="Calibri" panose="020F0502020204030204" pitchFamily="34" charset="0"/>
          </a:endParaRPr>
        </a:p>
      </dgm:t>
    </dgm:pt>
    <dgm:pt modelId="{7711C12B-5A37-4E2B-9C32-B07833D8F4C0}" type="parTrans" cxnId="{BF8E6E1A-0994-4F3A-8481-390E0C945101}">
      <dgm:prSet/>
      <dgm:spPr/>
      <dgm:t>
        <a:bodyPr/>
        <a:lstStyle/>
        <a:p>
          <a:endParaRPr lang="en-US">
            <a:latin typeface="Calibri" panose="020F0502020204030204" pitchFamily="34" charset="0"/>
            <a:cs typeface="Calibri" panose="020F0502020204030204" pitchFamily="34" charset="0"/>
          </a:endParaRPr>
        </a:p>
      </dgm:t>
    </dgm:pt>
    <dgm:pt modelId="{1BC40A46-A5F3-475F-9F04-C9A2C2FD5737}" type="sibTrans" cxnId="{BF8E6E1A-0994-4F3A-8481-390E0C945101}">
      <dgm:prSet/>
      <dgm:spPr/>
      <dgm:t>
        <a:bodyPr/>
        <a:lstStyle/>
        <a:p>
          <a:endParaRPr lang="en-US">
            <a:latin typeface="Calibri" panose="020F0502020204030204" pitchFamily="34" charset="0"/>
            <a:cs typeface="Calibri" panose="020F0502020204030204" pitchFamily="34" charset="0"/>
          </a:endParaRPr>
        </a:p>
      </dgm:t>
    </dgm:pt>
    <dgm:pt modelId="{079B7EFF-EA4C-4413-B25E-200AFB86A41E}">
      <dgm:prSet custT="1"/>
      <dgm:spPr/>
      <dgm:t>
        <a:bodyPr/>
        <a:lstStyle/>
        <a:p>
          <a:pPr>
            <a:buFont typeface="Arial" panose="020B0604020202020204" pitchFamily="34" charset="0"/>
            <a:buChar char="•"/>
          </a:pPr>
          <a:r>
            <a:rPr lang="en-US" sz="1600" b="0" i="0" dirty="0">
              <a:latin typeface="Calibri" panose="020F0502020204030204" pitchFamily="34" charset="0"/>
              <a:cs typeface="Calibri" panose="020F0502020204030204" pitchFamily="34" charset="0"/>
            </a:rPr>
            <a:t>identify credit fraud in real time and detect insurance claims fraud;</a:t>
          </a:r>
        </a:p>
      </dgm:t>
    </dgm:pt>
    <dgm:pt modelId="{9D1D1A65-DB6E-4899-9BCF-1FC01F421903}" type="parTrans" cxnId="{B0CCCADC-B439-4732-982C-8C4B5B4EF1D6}">
      <dgm:prSet/>
      <dgm:spPr/>
      <dgm:t>
        <a:bodyPr/>
        <a:lstStyle/>
        <a:p>
          <a:endParaRPr lang="en-US">
            <a:latin typeface="Calibri" panose="020F0502020204030204" pitchFamily="34" charset="0"/>
            <a:cs typeface="Calibri" panose="020F0502020204030204" pitchFamily="34" charset="0"/>
          </a:endParaRPr>
        </a:p>
      </dgm:t>
    </dgm:pt>
    <dgm:pt modelId="{49E3E8DC-733B-47E1-841F-5841E99FFE98}" type="sibTrans" cxnId="{B0CCCADC-B439-4732-982C-8C4B5B4EF1D6}">
      <dgm:prSet/>
      <dgm:spPr/>
      <dgm:t>
        <a:bodyPr/>
        <a:lstStyle/>
        <a:p>
          <a:endParaRPr lang="en-US">
            <a:latin typeface="Calibri" panose="020F0502020204030204" pitchFamily="34" charset="0"/>
            <a:cs typeface="Calibri" panose="020F0502020204030204" pitchFamily="34" charset="0"/>
          </a:endParaRPr>
        </a:p>
      </dgm:t>
    </dgm:pt>
    <dgm:pt modelId="{F14AF27C-B0E6-43FF-8CDB-487F8D265F8B}">
      <dgm:prSet custT="1"/>
      <dgm:spPr/>
      <dgm:t>
        <a:bodyPr/>
        <a:lstStyle/>
        <a:p>
          <a:pPr>
            <a:buFont typeface="Arial" panose="020B0604020202020204" pitchFamily="34" charset="0"/>
            <a:buChar char="•"/>
          </a:pPr>
          <a:r>
            <a:rPr lang="en-US" sz="1600" b="0" i="0" dirty="0">
              <a:latin typeface="Calibri" panose="020F0502020204030204" pitchFamily="34" charset="0"/>
              <a:cs typeface="Calibri" panose="020F0502020204030204" pitchFamily="34" charset="0"/>
            </a:rPr>
            <a:t>analyze warranty data to identify safety or quality problems in automobiles and other manufactured products</a:t>
          </a:r>
        </a:p>
      </dgm:t>
    </dgm:pt>
    <dgm:pt modelId="{BE10819D-F6E4-4173-9444-7E6587EEAC25}" type="parTrans" cxnId="{38E9F3DB-F710-4851-B237-8D95E8B95699}">
      <dgm:prSet/>
      <dgm:spPr/>
      <dgm:t>
        <a:bodyPr/>
        <a:lstStyle/>
        <a:p>
          <a:endParaRPr lang="en-US">
            <a:latin typeface="Calibri" panose="020F0502020204030204" pitchFamily="34" charset="0"/>
            <a:cs typeface="Calibri" panose="020F0502020204030204" pitchFamily="34" charset="0"/>
          </a:endParaRPr>
        </a:p>
      </dgm:t>
    </dgm:pt>
    <dgm:pt modelId="{AD8AE5DA-C10D-4FCF-A4D2-D4F93BC7B6DB}" type="sibTrans" cxnId="{38E9F3DB-F710-4851-B237-8D95E8B95699}">
      <dgm:prSet/>
      <dgm:spPr/>
      <dgm:t>
        <a:bodyPr/>
        <a:lstStyle/>
        <a:p>
          <a:endParaRPr lang="en-US">
            <a:latin typeface="Calibri" panose="020F0502020204030204" pitchFamily="34" charset="0"/>
            <a:cs typeface="Calibri" panose="020F0502020204030204" pitchFamily="34" charset="0"/>
          </a:endParaRPr>
        </a:p>
      </dgm:t>
    </dgm:pt>
    <dgm:pt modelId="{A4039346-C00C-4051-953B-6E0AFA71CA6C}">
      <dgm:prSet phldrT="[Text]" custT="1"/>
      <dgm:spPr/>
      <dgm:t>
        <a:bodyPr/>
        <a:lstStyle/>
        <a:p>
          <a:r>
            <a:rPr lang="en-US" sz="1600" b="0" i="0" dirty="0">
              <a:latin typeface="Calibri" panose="020F0502020204030204" pitchFamily="34" charset="0"/>
              <a:cs typeface="Calibri" panose="020F0502020204030204" pitchFamily="34" charset="0"/>
            </a:rPr>
            <a:t>product and service recommendation systems for retailers that increase personalization, engagement, and sales</a:t>
          </a:r>
          <a:endParaRPr lang="en-US" sz="1600" dirty="0">
            <a:latin typeface="Calibri" panose="020F0502020204030204" pitchFamily="34" charset="0"/>
            <a:cs typeface="Calibri" panose="020F0502020204030204" pitchFamily="34" charset="0"/>
          </a:endParaRPr>
        </a:p>
      </dgm:t>
    </dgm:pt>
    <dgm:pt modelId="{18819DE6-D3AC-4D5C-9951-E151D2473E19}" type="parTrans" cxnId="{D694D4A3-1152-452B-9B3D-2D11DE09B450}">
      <dgm:prSet/>
      <dgm:spPr/>
      <dgm:t>
        <a:bodyPr/>
        <a:lstStyle/>
        <a:p>
          <a:endParaRPr lang="en-US"/>
        </a:p>
      </dgm:t>
    </dgm:pt>
    <dgm:pt modelId="{7DB0CD8A-5EB9-49E4-B691-C5BE93F0B124}" type="sibTrans" cxnId="{D694D4A3-1152-452B-9B3D-2D11DE09B450}">
      <dgm:prSet/>
      <dgm:spPr/>
      <dgm:t>
        <a:bodyPr/>
        <a:lstStyle/>
        <a:p>
          <a:endParaRPr lang="en-US"/>
        </a:p>
      </dgm:t>
    </dgm:pt>
    <dgm:pt modelId="{F1C6C2C5-07E0-4AAC-846B-B3CD7E7C802A}">
      <dgm:prSet phldrT="[Text]" custT="1"/>
      <dgm:spPr/>
      <dgm:t>
        <a:bodyPr/>
        <a:lstStyle/>
        <a:p>
          <a:r>
            <a:rPr lang="en-US" sz="1600" b="0" i="0" dirty="0">
              <a:latin typeface="Calibri" panose="020F0502020204030204" pitchFamily="34" charset="0"/>
              <a:cs typeface="Calibri" panose="020F0502020204030204" pitchFamily="34" charset="0"/>
            </a:rPr>
            <a:t>health treatment recommendation systems</a:t>
          </a:r>
          <a:endParaRPr lang="en-US" sz="1600" dirty="0">
            <a:latin typeface="Calibri" panose="020F0502020204030204" pitchFamily="34" charset="0"/>
            <a:cs typeface="Calibri" panose="020F0502020204030204" pitchFamily="34" charset="0"/>
          </a:endParaRPr>
        </a:p>
      </dgm:t>
    </dgm:pt>
    <dgm:pt modelId="{DD925D57-59E9-4253-9054-229285482E9B}" type="parTrans" cxnId="{A12E92CB-7187-4E1C-BD2F-545DD4FB6E96}">
      <dgm:prSet/>
      <dgm:spPr/>
      <dgm:t>
        <a:bodyPr/>
        <a:lstStyle/>
        <a:p>
          <a:endParaRPr lang="en-US"/>
        </a:p>
      </dgm:t>
    </dgm:pt>
    <dgm:pt modelId="{BBBB5ACC-9833-404B-B47B-BB46D150B1A5}" type="sibTrans" cxnId="{A12E92CB-7187-4E1C-BD2F-545DD4FB6E96}">
      <dgm:prSet/>
      <dgm:spPr/>
      <dgm:t>
        <a:bodyPr/>
        <a:lstStyle/>
        <a:p>
          <a:endParaRPr lang="en-US"/>
        </a:p>
      </dgm:t>
    </dgm:pt>
    <dgm:pt modelId="{F8CFA494-CF6F-4328-AA33-872BD7DFF910}">
      <dgm:prSet phldrT="[Text]" custT="1"/>
      <dgm:spPr/>
      <dgm:t>
        <a:bodyPr/>
        <a:lstStyle/>
        <a:p>
          <a:r>
            <a:rPr lang="en-US" sz="1600" b="0" i="0" dirty="0">
              <a:latin typeface="Calibri" panose="020F0502020204030204" pitchFamily="34" charset="0"/>
              <a:cs typeface="Calibri" panose="020F0502020204030204" pitchFamily="34" charset="0"/>
            </a:rPr>
            <a:t>intelligent agents that offer 24/7 customer service addressing</a:t>
          </a:r>
          <a:endParaRPr lang="en-US" sz="1600" dirty="0">
            <a:latin typeface="Calibri" panose="020F0502020204030204" pitchFamily="34" charset="0"/>
            <a:cs typeface="Calibri" panose="020F0502020204030204" pitchFamily="34" charset="0"/>
          </a:endParaRPr>
        </a:p>
      </dgm:t>
    </dgm:pt>
    <dgm:pt modelId="{3C8610E4-A484-4C10-B694-846D6B7C5498}" type="sibTrans" cxnId="{42EE0E6A-E016-4354-A908-A739E2E1447B}">
      <dgm:prSet/>
      <dgm:spPr/>
      <dgm:t>
        <a:bodyPr/>
        <a:lstStyle/>
        <a:p>
          <a:endParaRPr lang="en-US">
            <a:latin typeface="Calibri" panose="020F0502020204030204" pitchFamily="34" charset="0"/>
            <a:cs typeface="Calibri" panose="020F0502020204030204" pitchFamily="34" charset="0"/>
          </a:endParaRPr>
        </a:p>
      </dgm:t>
    </dgm:pt>
    <dgm:pt modelId="{083A05EE-9915-4D58-BEEF-2C13FB54D219}" type="parTrans" cxnId="{42EE0E6A-E016-4354-A908-A739E2E1447B}">
      <dgm:prSet/>
      <dgm:spPr/>
      <dgm:t>
        <a:bodyPr/>
        <a:lstStyle/>
        <a:p>
          <a:endParaRPr lang="en-US">
            <a:latin typeface="Calibri" panose="020F0502020204030204" pitchFamily="34" charset="0"/>
            <a:cs typeface="Calibri" panose="020F0502020204030204" pitchFamily="34" charset="0"/>
          </a:endParaRPr>
        </a:p>
      </dgm:t>
    </dgm:pt>
    <dgm:pt modelId="{F93FE4EF-B149-49FF-B912-44985D097502}" type="pres">
      <dgm:prSet presAssocID="{AB80AD2E-BD41-4A07-A793-CC3601C5C37A}" presName="Name0" presStyleCnt="0">
        <dgm:presLayoutVars>
          <dgm:dir/>
          <dgm:resizeHandles val="exact"/>
        </dgm:presLayoutVars>
      </dgm:prSet>
      <dgm:spPr/>
    </dgm:pt>
    <dgm:pt modelId="{AE41A0CE-78C2-4263-8659-69AFA3D6CD54}" type="pres">
      <dgm:prSet presAssocID="{AB80AD2E-BD41-4A07-A793-CC3601C5C37A}" presName="bkgdShp" presStyleLbl="alignAccFollowNode1" presStyleIdx="0" presStyleCnt="1"/>
      <dgm:spPr>
        <a:ln>
          <a:noFill/>
        </a:ln>
      </dgm:spPr>
    </dgm:pt>
    <dgm:pt modelId="{D590165D-4AD5-40D0-8945-57123A6F5324}" type="pres">
      <dgm:prSet presAssocID="{AB80AD2E-BD41-4A07-A793-CC3601C5C37A}" presName="linComp" presStyleCnt="0"/>
      <dgm:spPr/>
    </dgm:pt>
    <dgm:pt modelId="{FBE7285E-4FC9-4F59-80A5-B70181D54EBF}" type="pres">
      <dgm:prSet presAssocID="{631A6B16-0A46-42BD-8B38-7B63D7ED19A5}" presName="compNode" presStyleCnt="0"/>
      <dgm:spPr/>
    </dgm:pt>
    <dgm:pt modelId="{829307ED-17E0-4C14-9488-92A045F9B4F4}" type="pres">
      <dgm:prSet presAssocID="{631A6B16-0A46-42BD-8B38-7B63D7ED19A5}" presName="node" presStyleLbl="node1" presStyleIdx="0" presStyleCnt="3" custScaleY="132078">
        <dgm:presLayoutVars>
          <dgm:bulletEnabled val="1"/>
        </dgm:presLayoutVars>
      </dgm:prSet>
      <dgm:spPr/>
    </dgm:pt>
    <dgm:pt modelId="{34BFCAE7-045D-47F8-B6EB-F2AA66C7AF2D}" type="pres">
      <dgm:prSet presAssocID="{631A6B16-0A46-42BD-8B38-7B63D7ED19A5}" presName="invisiNode" presStyleLbl="node1" presStyleIdx="0" presStyleCnt="3"/>
      <dgm:spPr/>
    </dgm:pt>
    <dgm:pt modelId="{C2CCE7DA-8217-4629-A79A-B4DCD4D7BC58}" type="pres">
      <dgm:prSet presAssocID="{631A6B16-0A46-42BD-8B38-7B63D7ED19A5}" presName="imagNode" presStyleLbl="fgImgPlace1" presStyleIdx="0" presStyleCnt="3" custScaleY="63348"/>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38000" b="-38000"/>
          </a:stretch>
        </a:blipFill>
      </dgm:spPr>
    </dgm:pt>
    <dgm:pt modelId="{CE51E7C4-CA8A-4F58-98FC-896CD5301144}" type="pres">
      <dgm:prSet presAssocID="{576C5BFA-BBF2-489F-BE4A-A040BF4526F3}" presName="sibTrans" presStyleLbl="sibTrans2D1" presStyleIdx="0" presStyleCnt="0"/>
      <dgm:spPr/>
    </dgm:pt>
    <dgm:pt modelId="{8170CED4-FFB5-4570-A26E-0027E8AC50B3}" type="pres">
      <dgm:prSet presAssocID="{DCDE5311-9817-46FF-A037-BF1AC930B131}" presName="compNode" presStyleCnt="0"/>
      <dgm:spPr/>
    </dgm:pt>
    <dgm:pt modelId="{064BDFBB-860C-49C2-91DE-8B9694E509E1}" type="pres">
      <dgm:prSet presAssocID="{DCDE5311-9817-46FF-A037-BF1AC930B131}" presName="node" presStyleLbl="node1" presStyleIdx="1" presStyleCnt="3" custScaleY="132078">
        <dgm:presLayoutVars>
          <dgm:bulletEnabled val="1"/>
        </dgm:presLayoutVars>
      </dgm:prSet>
      <dgm:spPr/>
    </dgm:pt>
    <dgm:pt modelId="{AA12C04A-0B74-4DC1-8177-CDC64087C978}" type="pres">
      <dgm:prSet presAssocID="{DCDE5311-9817-46FF-A037-BF1AC930B131}" presName="invisiNode" presStyleLbl="node1" presStyleIdx="1" presStyleCnt="3"/>
      <dgm:spPr/>
    </dgm:pt>
    <dgm:pt modelId="{9AB57010-6255-4319-ADC4-42CF07D0BC25}" type="pres">
      <dgm:prSet presAssocID="{DCDE5311-9817-46FF-A037-BF1AC930B131}" presName="imagNode" presStyleLbl="fgImgPlace1" presStyleIdx="1" presStyleCnt="3" custScaleY="63348"/>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40000" b="-40000"/>
          </a:stretch>
        </a:blipFill>
      </dgm:spPr>
    </dgm:pt>
    <dgm:pt modelId="{1195B6C0-2D93-4AA1-8E8D-0CFB7DEC0EBC}" type="pres">
      <dgm:prSet presAssocID="{0F41A731-0A72-47E5-997F-460D27DE286E}" presName="sibTrans" presStyleLbl="sibTrans2D1" presStyleIdx="0" presStyleCnt="0"/>
      <dgm:spPr/>
    </dgm:pt>
    <dgm:pt modelId="{ED7895EB-164E-4EE6-A061-C36467AE10BD}" type="pres">
      <dgm:prSet presAssocID="{6BDF3132-8B77-4974-8C4E-4A4922B25A61}" presName="compNode" presStyleCnt="0"/>
      <dgm:spPr/>
    </dgm:pt>
    <dgm:pt modelId="{706D695C-FBAD-4983-B6E9-2613D0D15BC0}" type="pres">
      <dgm:prSet presAssocID="{6BDF3132-8B77-4974-8C4E-4A4922B25A61}" presName="node" presStyleLbl="node1" presStyleIdx="2" presStyleCnt="3" custScaleY="132078">
        <dgm:presLayoutVars>
          <dgm:bulletEnabled val="1"/>
        </dgm:presLayoutVars>
      </dgm:prSet>
      <dgm:spPr/>
    </dgm:pt>
    <dgm:pt modelId="{187E0BB9-D113-4399-800D-A3D96C826048}" type="pres">
      <dgm:prSet presAssocID="{6BDF3132-8B77-4974-8C4E-4A4922B25A61}" presName="invisiNode" presStyleLbl="node1" presStyleIdx="2" presStyleCnt="3"/>
      <dgm:spPr/>
    </dgm:pt>
    <dgm:pt modelId="{021EC965-F4E5-46FB-9B70-8A7F93E60181}" type="pres">
      <dgm:prSet presAssocID="{6BDF3132-8B77-4974-8C4E-4A4922B25A61}" presName="imagNode" presStyleLbl="fgImgPlace1" presStyleIdx="2" presStyleCnt="3" custScaleY="63348"/>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38000" b="-38000"/>
          </a:stretch>
        </a:blipFill>
      </dgm:spPr>
    </dgm:pt>
  </dgm:ptLst>
  <dgm:cxnLst>
    <dgm:cxn modelId="{CCF7820B-C414-415B-BC10-C57E0328E9E5}" type="presOf" srcId="{F1C6C2C5-07E0-4AAC-846B-B3CD7E7C802A}" destId="{706D695C-FBAD-4983-B6E9-2613D0D15BC0}" srcOrd="0" destOrd="3" presId="urn:microsoft.com/office/officeart/2005/8/layout/pList2"/>
    <dgm:cxn modelId="{BF8E6E1A-0994-4F3A-8481-390E0C945101}" srcId="{631A6B16-0A46-42BD-8B38-7B63D7ED19A5}" destId="{C24AC0BA-6ED3-404A-886C-2510D2F3E9F5}" srcOrd="0" destOrd="0" parTransId="{7711C12B-5A37-4E2B-9C32-B07833D8F4C0}" sibTransId="{1BC40A46-A5F3-475F-9F04-C9A2C2FD5737}"/>
    <dgm:cxn modelId="{66E6811F-F473-48DF-ADDA-B4FB1FCE9FB8}" type="presOf" srcId="{631A6B16-0A46-42BD-8B38-7B63D7ED19A5}" destId="{829307ED-17E0-4C14-9488-92A045F9B4F4}" srcOrd="0" destOrd="0" presId="urn:microsoft.com/office/officeart/2005/8/layout/pList2"/>
    <dgm:cxn modelId="{D1F1E720-33B5-4946-B57B-834FD85F90F2}" type="presOf" srcId="{DCDE5311-9817-46FF-A037-BF1AC930B131}" destId="{064BDFBB-860C-49C2-91DE-8B9694E509E1}" srcOrd="0" destOrd="0" presId="urn:microsoft.com/office/officeart/2005/8/layout/pList2"/>
    <dgm:cxn modelId="{5B9D2F21-BDB3-4415-A85D-8B941444ECEC}" type="presOf" srcId="{C24AC0BA-6ED3-404A-886C-2510D2F3E9F5}" destId="{829307ED-17E0-4C14-9488-92A045F9B4F4}" srcOrd="0" destOrd="1" presId="urn:microsoft.com/office/officeart/2005/8/layout/pList2"/>
    <dgm:cxn modelId="{34C90B3D-FD8F-48AF-955D-E8290841631F}" srcId="{AB80AD2E-BD41-4A07-A793-CC3601C5C37A}" destId="{631A6B16-0A46-42BD-8B38-7B63D7ED19A5}" srcOrd="0" destOrd="0" parTransId="{1059DA49-B3BE-4C39-A2C6-E4FFE4FB10AA}" sibTransId="{576C5BFA-BBF2-489F-BE4A-A040BF4526F3}"/>
    <dgm:cxn modelId="{83312840-0A08-4DE6-BC1A-0F3B5C7C90F6}" srcId="{631A6B16-0A46-42BD-8B38-7B63D7ED19A5}" destId="{4FA1C922-9DB4-4608-85EB-1F2132384C0B}" srcOrd="1" destOrd="0" parTransId="{FF77D485-79FD-4105-A293-2B56AAACF1FB}" sibTransId="{79816164-1E5E-477D-995E-5CD27BA7E862}"/>
    <dgm:cxn modelId="{07D6275B-490A-4E39-95EF-55BF0A35CC8B}" srcId="{DCDE5311-9817-46FF-A037-BF1AC930B131}" destId="{960037D4-42AC-4F22-94EF-38C0E72B8341}" srcOrd="0" destOrd="0" parTransId="{C0F1D01B-4D33-4BFE-A294-A099D4C81608}" sibTransId="{BC1016A5-67D0-49DB-9C06-D6EF498E8B60}"/>
    <dgm:cxn modelId="{82F86163-E739-478D-A2AB-E4006460BB24}" srcId="{AB80AD2E-BD41-4A07-A793-CC3601C5C37A}" destId="{DCDE5311-9817-46FF-A037-BF1AC930B131}" srcOrd="1" destOrd="0" parTransId="{0FCB6AA3-026B-4ADA-89DE-BFD0093F6584}" sibTransId="{0F41A731-0A72-47E5-997F-460D27DE286E}"/>
    <dgm:cxn modelId="{FE469644-8B50-4B66-8D89-83D8418F70B6}" srcId="{AB80AD2E-BD41-4A07-A793-CC3601C5C37A}" destId="{6BDF3132-8B77-4974-8C4E-4A4922B25A61}" srcOrd="2" destOrd="0" parTransId="{65291E16-F3F7-4CD1-85E2-E84EB017883D}" sibTransId="{9BC8E1DB-05E8-4517-8D03-C37C90804DB0}"/>
    <dgm:cxn modelId="{42EE0E6A-E016-4354-A908-A739E2E1447B}" srcId="{6BDF3132-8B77-4974-8C4E-4A4922B25A61}" destId="{F8CFA494-CF6F-4328-AA33-872BD7DFF910}" srcOrd="0" destOrd="0" parTransId="{083A05EE-9915-4D58-BEEF-2C13FB54D219}" sibTransId="{3C8610E4-A484-4C10-B694-846D6B7C5498}"/>
    <dgm:cxn modelId="{05355555-8314-461D-B721-73CC5F682E3D}" type="presOf" srcId="{A4039346-C00C-4051-953B-6E0AFA71CA6C}" destId="{706D695C-FBAD-4983-B6E9-2613D0D15BC0}" srcOrd="0" destOrd="2" presId="urn:microsoft.com/office/officeart/2005/8/layout/pList2"/>
    <dgm:cxn modelId="{86F2EA77-086B-4C77-A9D6-3839CFE8C2F9}" type="presOf" srcId="{F8CFA494-CF6F-4328-AA33-872BD7DFF910}" destId="{706D695C-FBAD-4983-B6E9-2613D0D15BC0}" srcOrd="0" destOrd="1" presId="urn:microsoft.com/office/officeart/2005/8/layout/pList2"/>
    <dgm:cxn modelId="{BBAA9E87-3A71-4475-9475-68A2031C98F7}" type="presOf" srcId="{576C5BFA-BBF2-489F-BE4A-A040BF4526F3}" destId="{CE51E7C4-CA8A-4F58-98FC-896CD5301144}" srcOrd="0" destOrd="0" presId="urn:microsoft.com/office/officeart/2005/8/layout/pList2"/>
    <dgm:cxn modelId="{AF6F1B92-B980-4EAF-A81A-DADE597226D6}" type="presOf" srcId="{AB80AD2E-BD41-4A07-A793-CC3601C5C37A}" destId="{F93FE4EF-B149-49FF-B912-44985D097502}" srcOrd="0" destOrd="0" presId="urn:microsoft.com/office/officeart/2005/8/layout/pList2"/>
    <dgm:cxn modelId="{D694D4A3-1152-452B-9B3D-2D11DE09B450}" srcId="{6BDF3132-8B77-4974-8C4E-4A4922B25A61}" destId="{A4039346-C00C-4051-953B-6E0AFA71CA6C}" srcOrd="1" destOrd="0" parTransId="{18819DE6-D3AC-4D5C-9951-E151D2473E19}" sibTransId="{7DB0CD8A-5EB9-49E4-B691-C5BE93F0B124}"/>
    <dgm:cxn modelId="{D2867AA7-A0EF-4277-89CC-780E1BDDE157}" type="presOf" srcId="{960037D4-42AC-4F22-94EF-38C0E72B8341}" destId="{064BDFBB-860C-49C2-91DE-8B9694E509E1}" srcOrd="0" destOrd="1" presId="urn:microsoft.com/office/officeart/2005/8/layout/pList2"/>
    <dgm:cxn modelId="{0CB975AD-73DE-499C-8D9E-1A1C9D6C8FA9}" type="presOf" srcId="{6B9294A4-D2F6-4DD0-937E-C73632F2B79A}" destId="{829307ED-17E0-4C14-9488-92A045F9B4F4}" srcOrd="0" destOrd="3" presId="urn:microsoft.com/office/officeart/2005/8/layout/pList2"/>
    <dgm:cxn modelId="{C491E0BA-CBC3-4F9D-BE77-16639B3E40DF}" type="presOf" srcId="{0F41A731-0A72-47E5-997F-460D27DE286E}" destId="{1195B6C0-2D93-4AA1-8E8D-0CFB7DEC0EBC}" srcOrd="0" destOrd="0" presId="urn:microsoft.com/office/officeart/2005/8/layout/pList2"/>
    <dgm:cxn modelId="{A4E68FC0-B0F3-4911-98B5-9A88B1557CA2}" type="presOf" srcId="{6BDF3132-8B77-4974-8C4E-4A4922B25A61}" destId="{706D695C-FBAD-4983-B6E9-2613D0D15BC0}" srcOrd="0" destOrd="0" presId="urn:microsoft.com/office/officeart/2005/8/layout/pList2"/>
    <dgm:cxn modelId="{5682CBC1-8ED9-42C8-B59E-7EB026E5413F}" type="presOf" srcId="{079B7EFF-EA4C-4413-B25E-200AFB86A41E}" destId="{064BDFBB-860C-49C2-91DE-8B9694E509E1}" srcOrd="0" destOrd="2" presId="urn:microsoft.com/office/officeart/2005/8/layout/pList2"/>
    <dgm:cxn modelId="{D863EDC1-A156-404E-BC20-F2B7272C9E43}" type="presOf" srcId="{F14AF27C-B0E6-43FF-8CDB-487F8D265F8B}" destId="{064BDFBB-860C-49C2-91DE-8B9694E509E1}" srcOrd="0" destOrd="3" presId="urn:microsoft.com/office/officeart/2005/8/layout/pList2"/>
    <dgm:cxn modelId="{6D0E3EC4-7547-40A5-AE66-617F1CA05804}" type="presOf" srcId="{4FA1C922-9DB4-4608-85EB-1F2132384C0B}" destId="{829307ED-17E0-4C14-9488-92A045F9B4F4}" srcOrd="0" destOrd="2" presId="urn:microsoft.com/office/officeart/2005/8/layout/pList2"/>
    <dgm:cxn modelId="{A12E92CB-7187-4E1C-BD2F-545DD4FB6E96}" srcId="{6BDF3132-8B77-4974-8C4E-4A4922B25A61}" destId="{F1C6C2C5-07E0-4AAC-846B-B3CD7E7C802A}" srcOrd="2" destOrd="0" parTransId="{DD925D57-59E9-4253-9054-229285482E9B}" sibTransId="{BBBB5ACC-9833-404B-B47B-BB46D150B1A5}"/>
    <dgm:cxn modelId="{47BFA9D0-6E65-467D-A270-420F3D6B8ABF}" srcId="{631A6B16-0A46-42BD-8B38-7B63D7ED19A5}" destId="{6B9294A4-D2F6-4DD0-937E-C73632F2B79A}" srcOrd="2" destOrd="0" parTransId="{F6B563D5-6F92-4C64-A7E0-37AC766467FE}" sibTransId="{7C5B0D66-A11A-4128-BFDE-672F1F6F7DB7}"/>
    <dgm:cxn modelId="{38E9F3DB-F710-4851-B237-8D95E8B95699}" srcId="{DCDE5311-9817-46FF-A037-BF1AC930B131}" destId="{F14AF27C-B0E6-43FF-8CDB-487F8D265F8B}" srcOrd="2" destOrd="0" parTransId="{BE10819D-F6E4-4173-9444-7E6587EEAC25}" sibTransId="{AD8AE5DA-C10D-4FCF-A4D2-D4F93BC7B6DB}"/>
    <dgm:cxn modelId="{B0CCCADC-B439-4732-982C-8C4B5B4EF1D6}" srcId="{DCDE5311-9817-46FF-A037-BF1AC930B131}" destId="{079B7EFF-EA4C-4413-B25E-200AFB86A41E}" srcOrd="1" destOrd="0" parTransId="{9D1D1A65-DB6E-4899-9BCF-1FC01F421903}" sibTransId="{49E3E8DC-733B-47E1-841F-5841E99FFE98}"/>
    <dgm:cxn modelId="{79BBB7FF-137C-43A2-88B5-8B761FBE35A8}" type="presParOf" srcId="{F93FE4EF-B149-49FF-B912-44985D097502}" destId="{AE41A0CE-78C2-4263-8659-69AFA3D6CD54}" srcOrd="0" destOrd="0" presId="urn:microsoft.com/office/officeart/2005/8/layout/pList2"/>
    <dgm:cxn modelId="{F3191F0D-43E4-4FE8-8375-65A9840DBA2F}" type="presParOf" srcId="{F93FE4EF-B149-49FF-B912-44985D097502}" destId="{D590165D-4AD5-40D0-8945-57123A6F5324}" srcOrd="1" destOrd="0" presId="urn:microsoft.com/office/officeart/2005/8/layout/pList2"/>
    <dgm:cxn modelId="{25374400-71E0-4A7B-BD06-8765CFED062E}" type="presParOf" srcId="{D590165D-4AD5-40D0-8945-57123A6F5324}" destId="{FBE7285E-4FC9-4F59-80A5-B70181D54EBF}" srcOrd="0" destOrd="0" presId="urn:microsoft.com/office/officeart/2005/8/layout/pList2"/>
    <dgm:cxn modelId="{68958238-D511-4F10-BD2B-ACAE98CC2369}" type="presParOf" srcId="{FBE7285E-4FC9-4F59-80A5-B70181D54EBF}" destId="{829307ED-17E0-4C14-9488-92A045F9B4F4}" srcOrd="0" destOrd="0" presId="urn:microsoft.com/office/officeart/2005/8/layout/pList2"/>
    <dgm:cxn modelId="{41440F0D-7EFC-4685-B05A-1C833132997B}" type="presParOf" srcId="{FBE7285E-4FC9-4F59-80A5-B70181D54EBF}" destId="{34BFCAE7-045D-47F8-B6EB-F2AA66C7AF2D}" srcOrd="1" destOrd="0" presId="urn:microsoft.com/office/officeart/2005/8/layout/pList2"/>
    <dgm:cxn modelId="{09AFAFD0-9FCC-44C6-B9E3-9668524CCFDE}" type="presParOf" srcId="{FBE7285E-4FC9-4F59-80A5-B70181D54EBF}" destId="{C2CCE7DA-8217-4629-A79A-B4DCD4D7BC58}" srcOrd="2" destOrd="0" presId="urn:microsoft.com/office/officeart/2005/8/layout/pList2"/>
    <dgm:cxn modelId="{3D63AB2E-DC0E-44DC-8133-3582B0072451}" type="presParOf" srcId="{D590165D-4AD5-40D0-8945-57123A6F5324}" destId="{CE51E7C4-CA8A-4F58-98FC-896CD5301144}" srcOrd="1" destOrd="0" presId="urn:microsoft.com/office/officeart/2005/8/layout/pList2"/>
    <dgm:cxn modelId="{968ACB75-1C6C-411E-BFC2-809A73F3D151}" type="presParOf" srcId="{D590165D-4AD5-40D0-8945-57123A6F5324}" destId="{8170CED4-FFB5-4570-A26E-0027E8AC50B3}" srcOrd="2" destOrd="0" presId="urn:microsoft.com/office/officeart/2005/8/layout/pList2"/>
    <dgm:cxn modelId="{BBD7EBB7-5FC7-4AB2-96A0-D26D2A1D7336}" type="presParOf" srcId="{8170CED4-FFB5-4570-A26E-0027E8AC50B3}" destId="{064BDFBB-860C-49C2-91DE-8B9694E509E1}" srcOrd="0" destOrd="0" presId="urn:microsoft.com/office/officeart/2005/8/layout/pList2"/>
    <dgm:cxn modelId="{D9EFC8D3-513D-4044-A649-060B02C78A0E}" type="presParOf" srcId="{8170CED4-FFB5-4570-A26E-0027E8AC50B3}" destId="{AA12C04A-0B74-4DC1-8177-CDC64087C978}" srcOrd="1" destOrd="0" presId="urn:microsoft.com/office/officeart/2005/8/layout/pList2"/>
    <dgm:cxn modelId="{AEC2BA6C-194C-49D0-9CE7-70F3B7CAA0FA}" type="presParOf" srcId="{8170CED4-FFB5-4570-A26E-0027E8AC50B3}" destId="{9AB57010-6255-4319-ADC4-42CF07D0BC25}" srcOrd="2" destOrd="0" presId="urn:microsoft.com/office/officeart/2005/8/layout/pList2"/>
    <dgm:cxn modelId="{829964B7-FA5C-4EE9-8F9C-5A187B0B5585}" type="presParOf" srcId="{D590165D-4AD5-40D0-8945-57123A6F5324}" destId="{1195B6C0-2D93-4AA1-8E8D-0CFB7DEC0EBC}" srcOrd="3" destOrd="0" presId="urn:microsoft.com/office/officeart/2005/8/layout/pList2"/>
    <dgm:cxn modelId="{E5BFBFFB-45CA-40FB-A9A6-38BAB7F05978}" type="presParOf" srcId="{D590165D-4AD5-40D0-8945-57123A6F5324}" destId="{ED7895EB-164E-4EE6-A061-C36467AE10BD}" srcOrd="4" destOrd="0" presId="urn:microsoft.com/office/officeart/2005/8/layout/pList2"/>
    <dgm:cxn modelId="{EF7F43AE-9198-42F2-A2FD-207C2515546B}" type="presParOf" srcId="{ED7895EB-164E-4EE6-A061-C36467AE10BD}" destId="{706D695C-FBAD-4983-B6E9-2613D0D15BC0}" srcOrd="0" destOrd="0" presId="urn:microsoft.com/office/officeart/2005/8/layout/pList2"/>
    <dgm:cxn modelId="{3A64FE63-0630-454F-AC19-9EF05BAE832C}" type="presParOf" srcId="{ED7895EB-164E-4EE6-A061-C36467AE10BD}" destId="{187E0BB9-D113-4399-800D-A3D96C826048}" srcOrd="1" destOrd="0" presId="urn:microsoft.com/office/officeart/2005/8/layout/pList2"/>
    <dgm:cxn modelId="{122127A7-BAE6-4FA2-81B9-36844CB3928E}" type="presParOf" srcId="{ED7895EB-164E-4EE6-A061-C36467AE10BD}" destId="{021EC965-F4E5-46FB-9B70-8A7F93E60181}" srcOrd="2" destOrd="0" presId="urn:microsoft.com/office/officeart/2005/8/layout/p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4640A3-6E25-465A-80F3-0EA03B44C339}" type="doc">
      <dgm:prSet loTypeId="urn:microsoft.com/office/officeart/2005/8/layout/hProcess4" loCatId="process" qsTypeId="urn:microsoft.com/office/officeart/2005/8/quickstyle/simple1" qsCatId="simple" csTypeId="urn:microsoft.com/office/officeart/2005/8/colors/accent2_2" csCatId="accent2" phldr="1"/>
      <dgm:spPr/>
    </dgm:pt>
    <dgm:pt modelId="{D045C7CA-94FC-49BB-9588-B6ADCDA13D3B}">
      <dgm:prSet phldrT="[Text]"/>
      <dgm:spPr/>
      <dgm:t>
        <a:bodyPr/>
        <a:lstStyle/>
        <a:p>
          <a:r>
            <a:rPr lang="en-US" b="1" i="0" dirty="0">
              <a:latin typeface="Calibri" panose="020F0502020204030204" pitchFamily="34" charset="0"/>
              <a:cs typeface="Calibri" panose="020F0502020204030204" pitchFamily="34" charset="0"/>
            </a:rPr>
            <a:t>1. Understanding The Technologies</a:t>
          </a:r>
          <a:endParaRPr lang="en-US" dirty="0">
            <a:latin typeface="Calibri" panose="020F0502020204030204" pitchFamily="34" charset="0"/>
            <a:cs typeface="Calibri" panose="020F0502020204030204" pitchFamily="34" charset="0"/>
          </a:endParaRPr>
        </a:p>
      </dgm:t>
    </dgm:pt>
    <dgm:pt modelId="{84CCFF3A-5180-4FF4-92CB-EAB1FF9276DC}" type="parTrans" cxnId="{6F6EE177-027A-4FDD-87AA-A89C168BA46B}">
      <dgm:prSet/>
      <dgm:spPr/>
      <dgm:t>
        <a:bodyPr/>
        <a:lstStyle/>
        <a:p>
          <a:endParaRPr lang="en-US">
            <a:latin typeface="Calibri" panose="020F0502020204030204" pitchFamily="34" charset="0"/>
            <a:cs typeface="Calibri" panose="020F0502020204030204" pitchFamily="34" charset="0"/>
          </a:endParaRPr>
        </a:p>
      </dgm:t>
    </dgm:pt>
    <dgm:pt modelId="{67244876-3AC5-4BC2-92F0-ED7278BF5105}" type="sibTrans" cxnId="{6F6EE177-027A-4FDD-87AA-A89C168BA46B}">
      <dgm:prSet/>
      <dgm:spPr/>
      <dgm:t>
        <a:bodyPr/>
        <a:lstStyle/>
        <a:p>
          <a:endParaRPr lang="en-US">
            <a:latin typeface="Calibri" panose="020F0502020204030204" pitchFamily="34" charset="0"/>
            <a:cs typeface="Calibri" panose="020F0502020204030204" pitchFamily="34" charset="0"/>
          </a:endParaRPr>
        </a:p>
      </dgm:t>
    </dgm:pt>
    <dgm:pt modelId="{E56B4001-982E-488C-BDCC-B16B134B46E9}">
      <dgm:prSet phldrT="[Text]"/>
      <dgm:spPr/>
      <dgm:t>
        <a:bodyPr/>
        <a:lstStyle/>
        <a:p>
          <a:r>
            <a:rPr lang="en-US" b="1" i="0" dirty="0">
              <a:latin typeface="Calibri" panose="020F0502020204030204" pitchFamily="34" charset="0"/>
              <a:cs typeface="Calibri" panose="020F0502020204030204" pitchFamily="34" charset="0"/>
            </a:rPr>
            <a:t>3. Launching Pilots</a:t>
          </a:r>
          <a:endParaRPr lang="en-US" dirty="0">
            <a:latin typeface="Calibri" panose="020F0502020204030204" pitchFamily="34" charset="0"/>
            <a:cs typeface="Calibri" panose="020F0502020204030204" pitchFamily="34" charset="0"/>
          </a:endParaRPr>
        </a:p>
      </dgm:t>
    </dgm:pt>
    <dgm:pt modelId="{1684D049-6293-4820-AC52-3FD68359665F}" type="parTrans" cxnId="{B67B803B-2695-492B-AA4E-5F99A3D36374}">
      <dgm:prSet/>
      <dgm:spPr/>
      <dgm:t>
        <a:bodyPr/>
        <a:lstStyle/>
        <a:p>
          <a:endParaRPr lang="en-US">
            <a:latin typeface="Calibri" panose="020F0502020204030204" pitchFamily="34" charset="0"/>
            <a:cs typeface="Calibri" panose="020F0502020204030204" pitchFamily="34" charset="0"/>
          </a:endParaRPr>
        </a:p>
      </dgm:t>
    </dgm:pt>
    <dgm:pt modelId="{43DB9251-508A-4A20-A6F6-FCB5A4F22E50}" type="sibTrans" cxnId="{B67B803B-2695-492B-AA4E-5F99A3D36374}">
      <dgm:prSet/>
      <dgm:spPr/>
      <dgm:t>
        <a:bodyPr/>
        <a:lstStyle/>
        <a:p>
          <a:endParaRPr lang="en-US">
            <a:latin typeface="Calibri" panose="020F0502020204030204" pitchFamily="34" charset="0"/>
            <a:cs typeface="Calibri" panose="020F0502020204030204" pitchFamily="34" charset="0"/>
          </a:endParaRPr>
        </a:p>
      </dgm:t>
    </dgm:pt>
    <dgm:pt modelId="{3BCE9A91-949E-4A5F-9427-D951F5314068}">
      <dgm:prSet phldrT="[Text]"/>
      <dgm:spPr/>
      <dgm:t>
        <a:bodyPr/>
        <a:lstStyle/>
        <a:p>
          <a:r>
            <a:rPr lang="en-US" b="1" i="0" dirty="0">
              <a:latin typeface="Calibri" panose="020F0502020204030204" pitchFamily="34" charset="0"/>
              <a:cs typeface="Calibri" panose="020F0502020204030204" pitchFamily="34" charset="0"/>
            </a:rPr>
            <a:t>4. Scaling Up</a:t>
          </a:r>
          <a:endParaRPr lang="en-US" dirty="0">
            <a:latin typeface="Calibri" panose="020F0502020204030204" pitchFamily="34" charset="0"/>
            <a:cs typeface="Calibri" panose="020F0502020204030204" pitchFamily="34" charset="0"/>
          </a:endParaRPr>
        </a:p>
      </dgm:t>
    </dgm:pt>
    <dgm:pt modelId="{4E037340-B48A-46E0-B6DE-B268D0479CDA}" type="parTrans" cxnId="{D19D0688-9BA4-4722-957F-41DCF22C30C9}">
      <dgm:prSet/>
      <dgm:spPr/>
      <dgm:t>
        <a:bodyPr/>
        <a:lstStyle/>
        <a:p>
          <a:endParaRPr lang="en-US">
            <a:latin typeface="Calibri" panose="020F0502020204030204" pitchFamily="34" charset="0"/>
            <a:cs typeface="Calibri" panose="020F0502020204030204" pitchFamily="34" charset="0"/>
          </a:endParaRPr>
        </a:p>
      </dgm:t>
    </dgm:pt>
    <dgm:pt modelId="{F6BB6C98-64D9-4F73-9E04-232A53A27D8B}" type="sibTrans" cxnId="{D19D0688-9BA4-4722-957F-41DCF22C30C9}">
      <dgm:prSet/>
      <dgm:spPr/>
      <dgm:t>
        <a:bodyPr/>
        <a:lstStyle/>
        <a:p>
          <a:endParaRPr lang="en-US">
            <a:latin typeface="Calibri" panose="020F0502020204030204" pitchFamily="34" charset="0"/>
            <a:cs typeface="Calibri" panose="020F0502020204030204" pitchFamily="34" charset="0"/>
          </a:endParaRPr>
        </a:p>
      </dgm:t>
    </dgm:pt>
    <dgm:pt modelId="{D197F2FC-D861-41D1-93E4-57E32C60E977}">
      <dgm:prSet/>
      <dgm:spPr/>
      <dgm:t>
        <a:bodyPr/>
        <a:lstStyle/>
        <a:p>
          <a:r>
            <a:rPr lang="en-US" b="1" i="0" dirty="0">
              <a:latin typeface="Calibri" panose="020F0502020204030204" pitchFamily="34" charset="0"/>
              <a:cs typeface="Calibri" panose="020F0502020204030204" pitchFamily="34" charset="0"/>
            </a:rPr>
            <a:t>2. Creating a Portfolio of Projects</a:t>
          </a:r>
          <a:endParaRPr lang="en-US" dirty="0">
            <a:latin typeface="Calibri" panose="020F0502020204030204" pitchFamily="34" charset="0"/>
            <a:cs typeface="Calibri" panose="020F0502020204030204" pitchFamily="34" charset="0"/>
          </a:endParaRPr>
        </a:p>
      </dgm:t>
    </dgm:pt>
    <dgm:pt modelId="{C03C6369-0C4C-4041-9151-534CB25DD832}" type="parTrans" cxnId="{A9D18396-B45F-4A85-B8DC-95D2ADDB790E}">
      <dgm:prSet/>
      <dgm:spPr/>
      <dgm:t>
        <a:bodyPr/>
        <a:lstStyle/>
        <a:p>
          <a:endParaRPr lang="en-US">
            <a:latin typeface="Calibri" panose="020F0502020204030204" pitchFamily="34" charset="0"/>
            <a:cs typeface="Calibri" panose="020F0502020204030204" pitchFamily="34" charset="0"/>
          </a:endParaRPr>
        </a:p>
      </dgm:t>
    </dgm:pt>
    <dgm:pt modelId="{1B0EF6D8-455B-4548-949F-D84A9E8A3829}" type="sibTrans" cxnId="{A9D18396-B45F-4A85-B8DC-95D2ADDB790E}">
      <dgm:prSet/>
      <dgm:spPr/>
      <dgm:t>
        <a:bodyPr/>
        <a:lstStyle/>
        <a:p>
          <a:endParaRPr lang="en-US">
            <a:latin typeface="Calibri" panose="020F0502020204030204" pitchFamily="34" charset="0"/>
            <a:cs typeface="Calibri" panose="020F0502020204030204" pitchFamily="34" charset="0"/>
          </a:endParaRPr>
        </a:p>
      </dgm:t>
    </dgm:pt>
    <dgm:pt modelId="{9E9256F7-420F-4112-BACE-2BE0237801DC}">
      <dgm:prSet phldrT="[Text]" custT="1"/>
      <dgm:spPr/>
      <dgm:t>
        <a:bodyPr/>
        <a:lstStyle/>
        <a:p>
          <a:r>
            <a:rPr lang="en-US" sz="1400" dirty="0">
              <a:latin typeface="Calibri" panose="020F0502020204030204" pitchFamily="34" charset="0"/>
              <a:cs typeface="Calibri" panose="020F0502020204030204" pitchFamily="34" charset="0"/>
            </a:rPr>
            <a:t>Leverage capabilities of key employees</a:t>
          </a:r>
        </a:p>
      </dgm:t>
    </dgm:pt>
    <dgm:pt modelId="{8C8403CF-7910-43B3-BE49-0883A2CF1AF7}" type="parTrans" cxnId="{06579CCF-5FF9-4B00-9BAD-7C392DFD6A7F}">
      <dgm:prSet/>
      <dgm:spPr/>
      <dgm:t>
        <a:bodyPr/>
        <a:lstStyle/>
        <a:p>
          <a:endParaRPr lang="en-US">
            <a:latin typeface="Calibri" panose="020F0502020204030204" pitchFamily="34" charset="0"/>
            <a:cs typeface="Calibri" panose="020F0502020204030204" pitchFamily="34" charset="0"/>
          </a:endParaRPr>
        </a:p>
      </dgm:t>
    </dgm:pt>
    <dgm:pt modelId="{2869BBC7-4D4F-423B-A78B-9B1ABEFD6077}" type="sibTrans" cxnId="{06579CCF-5FF9-4B00-9BAD-7C392DFD6A7F}">
      <dgm:prSet/>
      <dgm:spPr/>
      <dgm:t>
        <a:bodyPr/>
        <a:lstStyle/>
        <a:p>
          <a:endParaRPr lang="en-US">
            <a:latin typeface="Calibri" panose="020F0502020204030204" pitchFamily="34" charset="0"/>
            <a:cs typeface="Calibri" panose="020F0502020204030204" pitchFamily="34" charset="0"/>
          </a:endParaRPr>
        </a:p>
      </dgm:t>
    </dgm:pt>
    <dgm:pt modelId="{0A35785A-9802-4DF3-9495-985EA8559B20}">
      <dgm:prSet phldrT="[Text]" custT="1"/>
      <dgm:spPr/>
      <dgm:t>
        <a:bodyPr/>
        <a:lstStyle/>
        <a:p>
          <a:r>
            <a:rPr lang="en-US" sz="1400" dirty="0">
              <a:latin typeface="Calibri" panose="020F0502020204030204" pitchFamily="34" charset="0"/>
              <a:cs typeface="Calibri" panose="020F0502020204030204" pitchFamily="34" charset="0"/>
            </a:rPr>
            <a:t>Build an ecosystem of external service providers</a:t>
          </a:r>
        </a:p>
      </dgm:t>
    </dgm:pt>
    <dgm:pt modelId="{FB979A91-59FB-4907-8615-17E6BEE4C399}" type="parTrans" cxnId="{5093A901-2605-4F13-A75D-758A701DD013}">
      <dgm:prSet/>
      <dgm:spPr/>
      <dgm:t>
        <a:bodyPr/>
        <a:lstStyle/>
        <a:p>
          <a:endParaRPr lang="en-US">
            <a:latin typeface="Calibri" panose="020F0502020204030204" pitchFamily="34" charset="0"/>
            <a:cs typeface="Calibri" panose="020F0502020204030204" pitchFamily="34" charset="0"/>
          </a:endParaRPr>
        </a:p>
      </dgm:t>
    </dgm:pt>
    <dgm:pt modelId="{013FBEE5-5BE5-4086-A2E5-266CB476738D}" type="sibTrans" cxnId="{5093A901-2605-4F13-A75D-758A701DD013}">
      <dgm:prSet/>
      <dgm:spPr/>
      <dgm:t>
        <a:bodyPr/>
        <a:lstStyle/>
        <a:p>
          <a:endParaRPr lang="en-US">
            <a:latin typeface="Calibri" panose="020F0502020204030204" pitchFamily="34" charset="0"/>
            <a:cs typeface="Calibri" panose="020F0502020204030204" pitchFamily="34" charset="0"/>
          </a:endParaRPr>
        </a:p>
      </dgm:t>
    </dgm:pt>
    <dgm:pt modelId="{A6D1AED4-E31C-476B-9CBA-4A7F63901332}">
      <dgm:prSet phldrT="[Text]" custT="1"/>
      <dgm:spPr/>
      <dgm:t>
        <a:bodyPr/>
        <a:lstStyle/>
        <a:p>
          <a:r>
            <a:rPr lang="en-US" sz="1400" dirty="0">
              <a:latin typeface="Calibri" panose="020F0502020204030204" pitchFamily="34" charset="0"/>
              <a:cs typeface="Calibri" panose="020F0502020204030204" pitchFamily="34" charset="0"/>
            </a:rPr>
            <a:t>Establish a pool of resources</a:t>
          </a:r>
        </a:p>
      </dgm:t>
    </dgm:pt>
    <dgm:pt modelId="{EC20E210-9B89-49D8-98E2-AB2BEF2D52AA}" type="parTrans" cxnId="{37497BC1-3A03-40E4-89AB-37AD7E486543}">
      <dgm:prSet/>
      <dgm:spPr/>
      <dgm:t>
        <a:bodyPr/>
        <a:lstStyle/>
        <a:p>
          <a:endParaRPr lang="en-US">
            <a:latin typeface="Calibri" panose="020F0502020204030204" pitchFamily="34" charset="0"/>
            <a:cs typeface="Calibri" panose="020F0502020204030204" pitchFamily="34" charset="0"/>
          </a:endParaRPr>
        </a:p>
      </dgm:t>
    </dgm:pt>
    <dgm:pt modelId="{8529418F-6E0F-4CCD-9D82-0FA8902C7BB7}" type="sibTrans" cxnId="{37497BC1-3A03-40E4-89AB-37AD7E486543}">
      <dgm:prSet/>
      <dgm:spPr/>
      <dgm:t>
        <a:bodyPr/>
        <a:lstStyle/>
        <a:p>
          <a:endParaRPr lang="en-US">
            <a:latin typeface="Calibri" panose="020F0502020204030204" pitchFamily="34" charset="0"/>
            <a:cs typeface="Calibri" panose="020F0502020204030204" pitchFamily="34" charset="0"/>
          </a:endParaRPr>
        </a:p>
      </dgm:t>
    </dgm:pt>
    <dgm:pt modelId="{5014295D-601B-4956-97E1-77C30A416989}">
      <dgm:prSet custT="1"/>
      <dgm:spPr/>
      <dgm:t>
        <a:bodyPr/>
        <a:lstStyle/>
        <a:p>
          <a:r>
            <a:rPr lang="en-US" sz="1400" dirty="0">
              <a:latin typeface="Calibri" panose="020F0502020204030204" pitchFamily="34" charset="0"/>
              <a:cs typeface="Calibri" panose="020F0502020204030204" pitchFamily="34" charset="0"/>
            </a:rPr>
            <a:t>Identify opportunities</a:t>
          </a:r>
        </a:p>
      </dgm:t>
    </dgm:pt>
    <dgm:pt modelId="{EB70536E-02F0-45F5-A4A8-8A24FABEFD01}" type="parTrans" cxnId="{C17E5A2E-A1E2-46BE-B8D6-F942F22695ED}">
      <dgm:prSet/>
      <dgm:spPr/>
      <dgm:t>
        <a:bodyPr/>
        <a:lstStyle/>
        <a:p>
          <a:endParaRPr lang="en-US">
            <a:latin typeface="Calibri" panose="020F0502020204030204" pitchFamily="34" charset="0"/>
            <a:cs typeface="Calibri" panose="020F0502020204030204" pitchFamily="34" charset="0"/>
          </a:endParaRPr>
        </a:p>
      </dgm:t>
    </dgm:pt>
    <dgm:pt modelId="{5D10A4DE-98EA-4B9D-AB72-3221683243E9}" type="sibTrans" cxnId="{C17E5A2E-A1E2-46BE-B8D6-F942F22695ED}">
      <dgm:prSet/>
      <dgm:spPr/>
      <dgm:t>
        <a:bodyPr/>
        <a:lstStyle/>
        <a:p>
          <a:endParaRPr lang="en-US">
            <a:latin typeface="Calibri" panose="020F0502020204030204" pitchFamily="34" charset="0"/>
            <a:cs typeface="Calibri" panose="020F0502020204030204" pitchFamily="34" charset="0"/>
          </a:endParaRPr>
        </a:p>
      </dgm:t>
    </dgm:pt>
    <dgm:pt modelId="{FB9466AA-C61D-439F-99DA-6E07D1E06BAA}">
      <dgm:prSet phldrT="[Text]" custT="1"/>
      <dgm:spPr/>
      <dgm:t>
        <a:bodyPr/>
        <a:lstStyle/>
        <a:p>
          <a:r>
            <a:rPr lang="en-US" sz="1400" b="0" i="0" dirty="0">
              <a:latin typeface="Calibri" panose="020F0502020204030204" pitchFamily="34" charset="0"/>
              <a:cs typeface="Calibri" panose="020F0502020204030204" pitchFamily="34" charset="0"/>
            </a:rPr>
            <a:t>Pilot initiatives with high business value</a:t>
          </a:r>
          <a:endParaRPr lang="en-US" sz="1400" b="0" dirty="0">
            <a:latin typeface="Calibri" panose="020F0502020204030204" pitchFamily="34" charset="0"/>
            <a:cs typeface="Calibri" panose="020F0502020204030204" pitchFamily="34" charset="0"/>
          </a:endParaRPr>
        </a:p>
      </dgm:t>
    </dgm:pt>
    <dgm:pt modelId="{B04B22DE-C0EB-4EC3-8FCE-C06EE246769A}" type="parTrans" cxnId="{49DDE28A-C782-42DB-8169-742F98FCCD60}">
      <dgm:prSet/>
      <dgm:spPr/>
      <dgm:t>
        <a:bodyPr/>
        <a:lstStyle/>
        <a:p>
          <a:endParaRPr lang="en-US">
            <a:latin typeface="Calibri" panose="020F0502020204030204" pitchFamily="34" charset="0"/>
            <a:cs typeface="Calibri" panose="020F0502020204030204" pitchFamily="34" charset="0"/>
          </a:endParaRPr>
        </a:p>
      </dgm:t>
    </dgm:pt>
    <dgm:pt modelId="{DFB0EA92-A32E-4686-80F1-E5EFAE44D87C}" type="sibTrans" cxnId="{49DDE28A-C782-42DB-8169-742F98FCCD60}">
      <dgm:prSet/>
      <dgm:spPr/>
      <dgm:t>
        <a:bodyPr/>
        <a:lstStyle/>
        <a:p>
          <a:endParaRPr lang="en-US">
            <a:latin typeface="Calibri" panose="020F0502020204030204" pitchFamily="34" charset="0"/>
            <a:cs typeface="Calibri" panose="020F0502020204030204" pitchFamily="34" charset="0"/>
          </a:endParaRPr>
        </a:p>
      </dgm:t>
    </dgm:pt>
    <dgm:pt modelId="{3BFD4EC6-24E7-40AC-A3C1-C0361806D2C6}">
      <dgm:prSet phldrT="[Text]" custT="1"/>
      <dgm:spPr/>
      <dgm:t>
        <a:bodyPr/>
        <a:lstStyle/>
        <a:p>
          <a:r>
            <a:rPr lang="en-US" sz="1400" b="0" i="0" dirty="0">
              <a:latin typeface="Calibri" panose="020F0502020204030204" pitchFamily="34" charset="0"/>
              <a:cs typeface="Calibri" panose="020F0502020204030204" pitchFamily="34" charset="0"/>
            </a:rPr>
            <a:t>Business process redesign with machines augmenting humans</a:t>
          </a:r>
          <a:endParaRPr lang="en-US" sz="1400" b="0" dirty="0">
            <a:latin typeface="Calibri" panose="020F0502020204030204" pitchFamily="34" charset="0"/>
            <a:cs typeface="Calibri" panose="020F0502020204030204" pitchFamily="34" charset="0"/>
          </a:endParaRPr>
        </a:p>
      </dgm:t>
    </dgm:pt>
    <dgm:pt modelId="{103F9AE0-B636-49B3-96D9-2F4FCDE8FDD0}" type="parTrans" cxnId="{84291E84-0D17-480F-8DA2-D9E64A4E96BB}">
      <dgm:prSet/>
      <dgm:spPr/>
      <dgm:t>
        <a:bodyPr/>
        <a:lstStyle/>
        <a:p>
          <a:endParaRPr lang="en-US">
            <a:latin typeface="Calibri" panose="020F0502020204030204" pitchFamily="34" charset="0"/>
            <a:cs typeface="Calibri" panose="020F0502020204030204" pitchFamily="34" charset="0"/>
          </a:endParaRPr>
        </a:p>
      </dgm:t>
    </dgm:pt>
    <dgm:pt modelId="{BDAEC8B9-FE7E-4B63-A66C-7CF6A17403DC}" type="sibTrans" cxnId="{84291E84-0D17-480F-8DA2-D9E64A4E96BB}">
      <dgm:prSet/>
      <dgm:spPr/>
      <dgm:t>
        <a:bodyPr/>
        <a:lstStyle/>
        <a:p>
          <a:endParaRPr lang="en-US">
            <a:latin typeface="Calibri" panose="020F0502020204030204" pitchFamily="34" charset="0"/>
            <a:cs typeface="Calibri" panose="020F0502020204030204" pitchFamily="34" charset="0"/>
          </a:endParaRPr>
        </a:p>
      </dgm:t>
    </dgm:pt>
    <dgm:pt modelId="{DBD76D2B-6C77-41A5-B539-B5402F8E01C8}">
      <dgm:prSet phldrT="[Text]"/>
      <dgm:spPr/>
      <dgm:t>
        <a:bodyPr/>
        <a:lstStyle/>
        <a:p>
          <a:r>
            <a:rPr lang="en-US" dirty="0">
              <a:latin typeface="Calibri" panose="020F0502020204030204" pitchFamily="34" charset="0"/>
              <a:cs typeface="Calibri" panose="020F0502020204030204" pitchFamily="34" charset="0"/>
            </a:rPr>
            <a:t>Change management challenge</a:t>
          </a:r>
        </a:p>
      </dgm:t>
    </dgm:pt>
    <dgm:pt modelId="{95EB438B-AA1B-47A2-9960-134D5C49272F}" type="parTrans" cxnId="{BA51675E-A697-42FE-8105-6B0B56DFD810}">
      <dgm:prSet/>
      <dgm:spPr/>
      <dgm:t>
        <a:bodyPr/>
        <a:lstStyle/>
        <a:p>
          <a:endParaRPr lang="en-US">
            <a:latin typeface="Calibri" panose="020F0502020204030204" pitchFamily="34" charset="0"/>
            <a:cs typeface="Calibri" panose="020F0502020204030204" pitchFamily="34" charset="0"/>
          </a:endParaRPr>
        </a:p>
      </dgm:t>
    </dgm:pt>
    <dgm:pt modelId="{936DEFA5-13E8-4BEA-9B45-619CBEDF6080}" type="sibTrans" cxnId="{BA51675E-A697-42FE-8105-6B0B56DFD810}">
      <dgm:prSet/>
      <dgm:spPr/>
      <dgm:t>
        <a:bodyPr/>
        <a:lstStyle/>
        <a:p>
          <a:endParaRPr lang="en-US">
            <a:latin typeface="Calibri" panose="020F0502020204030204" pitchFamily="34" charset="0"/>
            <a:cs typeface="Calibri" panose="020F0502020204030204" pitchFamily="34" charset="0"/>
          </a:endParaRPr>
        </a:p>
      </dgm:t>
    </dgm:pt>
    <dgm:pt modelId="{6798D2C4-26CD-46D3-A9BE-DD9D529636B2}">
      <dgm:prSet phldrT="[Text]"/>
      <dgm:spPr/>
      <dgm:t>
        <a:bodyPr/>
        <a:lstStyle/>
        <a:p>
          <a:r>
            <a:rPr lang="en-US" dirty="0">
              <a:latin typeface="Calibri" panose="020F0502020204030204" pitchFamily="34" charset="0"/>
              <a:cs typeface="Calibri" panose="020F0502020204030204" pitchFamily="34" charset="0"/>
            </a:rPr>
            <a:t>Detailed plan integrated with existing systems</a:t>
          </a:r>
        </a:p>
      </dgm:t>
    </dgm:pt>
    <dgm:pt modelId="{B853BA18-88CC-4D67-9DA2-ED275AD9B76D}" type="parTrans" cxnId="{27BF4D6C-8657-4B8F-A316-4E7280A7B20D}">
      <dgm:prSet/>
      <dgm:spPr/>
      <dgm:t>
        <a:bodyPr/>
        <a:lstStyle/>
        <a:p>
          <a:endParaRPr lang="en-US">
            <a:latin typeface="Calibri" panose="020F0502020204030204" pitchFamily="34" charset="0"/>
            <a:cs typeface="Calibri" panose="020F0502020204030204" pitchFamily="34" charset="0"/>
          </a:endParaRPr>
        </a:p>
      </dgm:t>
    </dgm:pt>
    <dgm:pt modelId="{58EE58A6-7551-41B1-B5D7-08921E4EF32F}" type="sibTrans" cxnId="{27BF4D6C-8657-4B8F-A316-4E7280A7B20D}">
      <dgm:prSet/>
      <dgm:spPr/>
      <dgm:t>
        <a:bodyPr/>
        <a:lstStyle/>
        <a:p>
          <a:endParaRPr lang="en-US">
            <a:latin typeface="Calibri" panose="020F0502020204030204" pitchFamily="34" charset="0"/>
            <a:cs typeface="Calibri" panose="020F0502020204030204" pitchFamily="34" charset="0"/>
          </a:endParaRPr>
        </a:p>
      </dgm:t>
    </dgm:pt>
    <dgm:pt modelId="{A43E68ED-9603-43DA-BF92-271779F38920}">
      <dgm:prSet custT="1"/>
      <dgm:spPr/>
      <dgm:t>
        <a:bodyPr/>
        <a:lstStyle/>
        <a:p>
          <a:r>
            <a:rPr lang="en-US" sz="1400" dirty="0">
              <a:latin typeface="Calibri" panose="020F0502020204030204" pitchFamily="34" charset="0"/>
              <a:cs typeface="Calibri" panose="020F0502020204030204" pitchFamily="34" charset="0"/>
            </a:rPr>
            <a:t>Determine use cases</a:t>
          </a:r>
        </a:p>
      </dgm:t>
    </dgm:pt>
    <dgm:pt modelId="{5CAE7820-F120-4BF7-AB21-3D0489C72FC6}" type="parTrans" cxnId="{0E00D741-6740-4F7B-A548-F7202FBDEAB2}">
      <dgm:prSet/>
      <dgm:spPr/>
      <dgm:t>
        <a:bodyPr/>
        <a:lstStyle/>
        <a:p>
          <a:endParaRPr lang="en-US"/>
        </a:p>
      </dgm:t>
    </dgm:pt>
    <dgm:pt modelId="{D5E5F1FB-7EAC-4EF0-86EA-02FC377DF1EA}" type="sibTrans" cxnId="{0E00D741-6740-4F7B-A548-F7202FBDEAB2}">
      <dgm:prSet/>
      <dgm:spPr/>
      <dgm:t>
        <a:bodyPr/>
        <a:lstStyle/>
        <a:p>
          <a:endParaRPr lang="en-US"/>
        </a:p>
      </dgm:t>
    </dgm:pt>
    <dgm:pt modelId="{22E4A8F5-240D-4FD6-878F-01511AFD1A7B}">
      <dgm:prSet custT="1"/>
      <dgm:spPr/>
      <dgm:t>
        <a:bodyPr/>
        <a:lstStyle/>
        <a:p>
          <a:r>
            <a:rPr lang="en-US" sz="1400" dirty="0">
              <a:latin typeface="Calibri" panose="020F0502020204030204" pitchFamily="34" charset="0"/>
              <a:cs typeface="Calibri" panose="020F0502020204030204" pitchFamily="34" charset="0"/>
            </a:rPr>
            <a:t>Select the technology</a:t>
          </a:r>
        </a:p>
      </dgm:t>
    </dgm:pt>
    <dgm:pt modelId="{A649D82F-19C6-45BD-AC23-287C042F7C1E}" type="parTrans" cxnId="{5BC9CE70-767C-468B-AC22-A9B2E7B5A3A0}">
      <dgm:prSet/>
      <dgm:spPr/>
      <dgm:t>
        <a:bodyPr/>
        <a:lstStyle/>
        <a:p>
          <a:endParaRPr lang="en-US"/>
        </a:p>
      </dgm:t>
    </dgm:pt>
    <dgm:pt modelId="{E6942184-1C63-43F0-93E5-A4EA7FF7DDED}" type="sibTrans" cxnId="{5BC9CE70-767C-468B-AC22-A9B2E7B5A3A0}">
      <dgm:prSet/>
      <dgm:spPr/>
      <dgm:t>
        <a:bodyPr/>
        <a:lstStyle/>
        <a:p>
          <a:endParaRPr lang="en-US"/>
        </a:p>
      </dgm:t>
    </dgm:pt>
    <dgm:pt modelId="{8EBCFC60-8AC5-41EE-988B-844B31FA8C29}" type="pres">
      <dgm:prSet presAssocID="{B04640A3-6E25-465A-80F3-0EA03B44C339}" presName="Name0" presStyleCnt="0">
        <dgm:presLayoutVars>
          <dgm:dir/>
          <dgm:animLvl val="lvl"/>
          <dgm:resizeHandles val="exact"/>
        </dgm:presLayoutVars>
      </dgm:prSet>
      <dgm:spPr/>
    </dgm:pt>
    <dgm:pt modelId="{64757439-4742-48D9-9028-41AC75D74AD0}" type="pres">
      <dgm:prSet presAssocID="{B04640A3-6E25-465A-80F3-0EA03B44C339}" presName="tSp" presStyleCnt="0"/>
      <dgm:spPr/>
    </dgm:pt>
    <dgm:pt modelId="{75767B8D-C1C4-4C88-9FF6-80DCCD15B510}" type="pres">
      <dgm:prSet presAssocID="{B04640A3-6E25-465A-80F3-0EA03B44C339}" presName="bSp" presStyleCnt="0"/>
      <dgm:spPr/>
    </dgm:pt>
    <dgm:pt modelId="{14E753DA-3F8A-4C77-80A3-0A7921EBF23D}" type="pres">
      <dgm:prSet presAssocID="{B04640A3-6E25-465A-80F3-0EA03B44C339}" presName="process" presStyleCnt="0"/>
      <dgm:spPr/>
    </dgm:pt>
    <dgm:pt modelId="{BA53BEA7-22AF-4F24-AE87-18E3B30EE1ED}" type="pres">
      <dgm:prSet presAssocID="{D045C7CA-94FC-49BB-9588-B6ADCDA13D3B}" presName="composite1" presStyleCnt="0"/>
      <dgm:spPr/>
    </dgm:pt>
    <dgm:pt modelId="{4CD61C8D-CA45-4C3F-8A25-F7EE685D5AD3}" type="pres">
      <dgm:prSet presAssocID="{D045C7CA-94FC-49BB-9588-B6ADCDA13D3B}" presName="dummyNode1" presStyleLbl="node1" presStyleIdx="0" presStyleCnt="4"/>
      <dgm:spPr/>
    </dgm:pt>
    <dgm:pt modelId="{B102A00A-A7BC-4B0E-9AD5-177F553D710A}" type="pres">
      <dgm:prSet presAssocID="{D045C7CA-94FC-49BB-9588-B6ADCDA13D3B}" presName="childNode1" presStyleLbl="bgAcc1" presStyleIdx="0" presStyleCnt="4">
        <dgm:presLayoutVars>
          <dgm:bulletEnabled val="1"/>
        </dgm:presLayoutVars>
      </dgm:prSet>
      <dgm:spPr/>
    </dgm:pt>
    <dgm:pt modelId="{548EBBD3-A02F-4A36-99D2-16CA4D221C86}" type="pres">
      <dgm:prSet presAssocID="{D045C7CA-94FC-49BB-9588-B6ADCDA13D3B}" presName="childNode1tx" presStyleLbl="bgAcc1" presStyleIdx="0" presStyleCnt="4">
        <dgm:presLayoutVars>
          <dgm:bulletEnabled val="1"/>
        </dgm:presLayoutVars>
      </dgm:prSet>
      <dgm:spPr/>
    </dgm:pt>
    <dgm:pt modelId="{7C152D48-B2B5-4B0A-98BF-9A32ABFD09D9}" type="pres">
      <dgm:prSet presAssocID="{D045C7CA-94FC-49BB-9588-B6ADCDA13D3B}" presName="parentNode1" presStyleLbl="node1" presStyleIdx="0" presStyleCnt="4">
        <dgm:presLayoutVars>
          <dgm:chMax val="1"/>
          <dgm:bulletEnabled val="1"/>
        </dgm:presLayoutVars>
      </dgm:prSet>
      <dgm:spPr/>
    </dgm:pt>
    <dgm:pt modelId="{61CC863E-53B5-49BD-A912-5E465BE7833C}" type="pres">
      <dgm:prSet presAssocID="{D045C7CA-94FC-49BB-9588-B6ADCDA13D3B}" presName="connSite1" presStyleCnt="0"/>
      <dgm:spPr/>
    </dgm:pt>
    <dgm:pt modelId="{4A5357CA-3032-4EE3-AC83-BCA157E0AC61}" type="pres">
      <dgm:prSet presAssocID="{67244876-3AC5-4BC2-92F0-ED7278BF5105}" presName="Name9" presStyleLbl="sibTrans2D1" presStyleIdx="0" presStyleCnt="3"/>
      <dgm:spPr/>
    </dgm:pt>
    <dgm:pt modelId="{9422B44A-6D72-47B1-8F46-391244EB4F17}" type="pres">
      <dgm:prSet presAssocID="{D197F2FC-D861-41D1-93E4-57E32C60E977}" presName="composite2" presStyleCnt="0"/>
      <dgm:spPr/>
    </dgm:pt>
    <dgm:pt modelId="{B1925C50-09BA-407C-9F70-C07CF9B37083}" type="pres">
      <dgm:prSet presAssocID="{D197F2FC-D861-41D1-93E4-57E32C60E977}" presName="dummyNode2" presStyleLbl="node1" presStyleIdx="0" presStyleCnt="4"/>
      <dgm:spPr/>
    </dgm:pt>
    <dgm:pt modelId="{2BC50D2D-47C9-42B3-AD8F-CF68AB487349}" type="pres">
      <dgm:prSet presAssocID="{D197F2FC-D861-41D1-93E4-57E32C60E977}" presName="childNode2" presStyleLbl="bgAcc1" presStyleIdx="1" presStyleCnt="4">
        <dgm:presLayoutVars>
          <dgm:bulletEnabled val="1"/>
        </dgm:presLayoutVars>
      </dgm:prSet>
      <dgm:spPr/>
    </dgm:pt>
    <dgm:pt modelId="{4C539BC2-4E28-4F65-BE0D-D8405750A794}" type="pres">
      <dgm:prSet presAssocID="{D197F2FC-D861-41D1-93E4-57E32C60E977}" presName="childNode2tx" presStyleLbl="bgAcc1" presStyleIdx="1" presStyleCnt="4">
        <dgm:presLayoutVars>
          <dgm:bulletEnabled val="1"/>
        </dgm:presLayoutVars>
      </dgm:prSet>
      <dgm:spPr/>
    </dgm:pt>
    <dgm:pt modelId="{7A1E6214-F44D-421E-9626-E6CCDFDC215C}" type="pres">
      <dgm:prSet presAssocID="{D197F2FC-D861-41D1-93E4-57E32C60E977}" presName="parentNode2" presStyleLbl="node1" presStyleIdx="1" presStyleCnt="4">
        <dgm:presLayoutVars>
          <dgm:chMax val="0"/>
          <dgm:bulletEnabled val="1"/>
        </dgm:presLayoutVars>
      </dgm:prSet>
      <dgm:spPr/>
    </dgm:pt>
    <dgm:pt modelId="{104A0575-05F6-4445-8FE6-E97682A8767B}" type="pres">
      <dgm:prSet presAssocID="{D197F2FC-D861-41D1-93E4-57E32C60E977}" presName="connSite2" presStyleCnt="0"/>
      <dgm:spPr/>
    </dgm:pt>
    <dgm:pt modelId="{B3FE6B76-FBFB-49F8-B0D1-4427EF06CD09}" type="pres">
      <dgm:prSet presAssocID="{1B0EF6D8-455B-4548-949F-D84A9E8A3829}" presName="Name18" presStyleLbl="sibTrans2D1" presStyleIdx="1" presStyleCnt="3"/>
      <dgm:spPr/>
    </dgm:pt>
    <dgm:pt modelId="{2AE453A8-3B12-4FDB-8C87-F9E4261C2ACC}" type="pres">
      <dgm:prSet presAssocID="{E56B4001-982E-488C-BDCC-B16B134B46E9}" presName="composite1" presStyleCnt="0"/>
      <dgm:spPr/>
    </dgm:pt>
    <dgm:pt modelId="{5D18FE8E-B7B5-4661-A913-A7C2179C4B85}" type="pres">
      <dgm:prSet presAssocID="{E56B4001-982E-488C-BDCC-B16B134B46E9}" presName="dummyNode1" presStyleLbl="node1" presStyleIdx="1" presStyleCnt="4"/>
      <dgm:spPr/>
    </dgm:pt>
    <dgm:pt modelId="{875A5275-8033-4DA3-A6D7-93703DF6BA00}" type="pres">
      <dgm:prSet presAssocID="{E56B4001-982E-488C-BDCC-B16B134B46E9}" presName="childNode1" presStyleLbl="bgAcc1" presStyleIdx="2" presStyleCnt="4">
        <dgm:presLayoutVars>
          <dgm:bulletEnabled val="1"/>
        </dgm:presLayoutVars>
      </dgm:prSet>
      <dgm:spPr/>
    </dgm:pt>
    <dgm:pt modelId="{EAB6F2DB-4650-4C5B-99EB-70534F7E0FA0}" type="pres">
      <dgm:prSet presAssocID="{E56B4001-982E-488C-BDCC-B16B134B46E9}" presName="childNode1tx" presStyleLbl="bgAcc1" presStyleIdx="2" presStyleCnt="4">
        <dgm:presLayoutVars>
          <dgm:bulletEnabled val="1"/>
        </dgm:presLayoutVars>
      </dgm:prSet>
      <dgm:spPr/>
    </dgm:pt>
    <dgm:pt modelId="{0D25AB6A-E752-4FC7-A534-943834E69B5B}" type="pres">
      <dgm:prSet presAssocID="{E56B4001-982E-488C-BDCC-B16B134B46E9}" presName="parentNode1" presStyleLbl="node1" presStyleIdx="2" presStyleCnt="4">
        <dgm:presLayoutVars>
          <dgm:chMax val="1"/>
          <dgm:bulletEnabled val="1"/>
        </dgm:presLayoutVars>
      </dgm:prSet>
      <dgm:spPr/>
    </dgm:pt>
    <dgm:pt modelId="{C8564C7C-F526-45BC-B32B-4540E3906745}" type="pres">
      <dgm:prSet presAssocID="{E56B4001-982E-488C-BDCC-B16B134B46E9}" presName="connSite1" presStyleCnt="0"/>
      <dgm:spPr/>
    </dgm:pt>
    <dgm:pt modelId="{01D7EC76-BF60-4C40-A9A9-D3A6DF7311F3}" type="pres">
      <dgm:prSet presAssocID="{43DB9251-508A-4A20-A6F6-FCB5A4F22E50}" presName="Name9" presStyleLbl="sibTrans2D1" presStyleIdx="2" presStyleCnt="3"/>
      <dgm:spPr/>
    </dgm:pt>
    <dgm:pt modelId="{C4B44FD3-DDDB-4A09-98B8-97B0E5C88C0A}" type="pres">
      <dgm:prSet presAssocID="{3BCE9A91-949E-4A5F-9427-D951F5314068}" presName="composite2" presStyleCnt="0"/>
      <dgm:spPr/>
    </dgm:pt>
    <dgm:pt modelId="{4D820CD8-4C17-4A9C-86E3-E234B490CA6A}" type="pres">
      <dgm:prSet presAssocID="{3BCE9A91-949E-4A5F-9427-D951F5314068}" presName="dummyNode2" presStyleLbl="node1" presStyleIdx="2" presStyleCnt="4"/>
      <dgm:spPr/>
    </dgm:pt>
    <dgm:pt modelId="{A16E4C81-6536-47B1-9C7D-FC63970809FB}" type="pres">
      <dgm:prSet presAssocID="{3BCE9A91-949E-4A5F-9427-D951F5314068}" presName="childNode2" presStyleLbl="bgAcc1" presStyleIdx="3" presStyleCnt="4">
        <dgm:presLayoutVars>
          <dgm:bulletEnabled val="1"/>
        </dgm:presLayoutVars>
      </dgm:prSet>
      <dgm:spPr/>
    </dgm:pt>
    <dgm:pt modelId="{71395B63-3BC1-472E-AA76-D2AF4D686D75}" type="pres">
      <dgm:prSet presAssocID="{3BCE9A91-949E-4A5F-9427-D951F5314068}" presName="childNode2tx" presStyleLbl="bgAcc1" presStyleIdx="3" presStyleCnt="4">
        <dgm:presLayoutVars>
          <dgm:bulletEnabled val="1"/>
        </dgm:presLayoutVars>
      </dgm:prSet>
      <dgm:spPr/>
    </dgm:pt>
    <dgm:pt modelId="{B367BBD5-CC23-403D-AC7D-0FB662BA5360}" type="pres">
      <dgm:prSet presAssocID="{3BCE9A91-949E-4A5F-9427-D951F5314068}" presName="parentNode2" presStyleLbl="node1" presStyleIdx="3" presStyleCnt="4">
        <dgm:presLayoutVars>
          <dgm:chMax val="0"/>
          <dgm:bulletEnabled val="1"/>
        </dgm:presLayoutVars>
      </dgm:prSet>
      <dgm:spPr/>
    </dgm:pt>
    <dgm:pt modelId="{B32AB211-90D9-4869-9A9E-B47C46684405}" type="pres">
      <dgm:prSet presAssocID="{3BCE9A91-949E-4A5F-9427-D951F5314068}" presName="connSite2" presStyleCnt="0"/>
      <dgm:spPr/>
    </dgm:pt>
  </dgm:ptLst>
  <dgm:cxnLst>
    <dgm:cxn modelId="{5093A901-2605-4F13-A75D-758A701DD013}" srcId="{D045C7CA-94FC-49BB-9588-B6ADCDA13D3B}" destId="{0A35785A-9802-4DF3-9495-985EA8559B20}" srcOrd="1" destOrd="0" parTransId="{FB979A91-59FB-4907-8615-17E6BEE4C399}" sibTransId="{013FBEE5-5BE5-4086-A2E5-266CB476738D}"/>
    <dgm:cxn modelId="{64136D08-F0C8-4BCA-8BDF-54A71B4ADFEB}" type="presOf" srcId="{E56B4001-982E-488C-BDCC-B16B134B46E9}" destId="{0D25AB6A-E752-4FC7-A534-943834E69B5B}" srcOrd="0" destOrd="0" presId="urn:microsoft.com/office/officeart/2005/8/layout/hProcess4"/>
    <dgm:cxn modelId="{7E5D8508-75F9-42AA-9856-4BF7CED006DC}" type="presOf" srcId="{67244876-3AC5-4BC2-92F0-ED7278BF5105}" destId="{4A5357CA-3032-4EE3-AC83-BCA157E0AC61}" srcOrd="0" destOrd="0" presId="urn:microsoft.com/office/officeart/2005/8/layout/hProcess4"/>
    <dgm:cxn modelId="{7AF41210-5514-43BD-AFC2-439A902B7EDF}" type="presOf" srcId="{DBD76D2B-6C77-41A5-B539-B5402F8E01C8}" destId="{71395B63-3BC1-472E-AA76-D2AF4D686D75}" srcOrd="1" destOrd="0" presId="urn:microsoft.com/office/officeart/2005/8/layout/hProcess4"/>
    <dgm:cxn modelId="{A2E8F220-FA76-41C1-B1E6-8AEF3E07BD98}" type="presOf" srcId="{D045C7CA-94FC-49BB-9588-B6ADCDA13D3B}" destId="{7C152D48-B2B5-4B0A-98BF-9A32ABFD09D9}" srcOrd="0" destOrd="0" presId="urn:microsoft.com/office/officeart/2005/8/layout/hProcess4"/>
    <dgm:cxn modelId="{B0444A26-5A39-4AEC-8D36-AEC7E5CD6122}" type="presOf" srcId="{B04640A3-6E25-465A-80F3-0EA03B44C339}" destId="{8EBCFC60-8AC5-41EE-988B-844B31FA8C29}" srcOrd="0" destOrd="0" presId="urn:microsoft.com/office/officeart/2005/8/layout/hProcess4"/>
    <dgm:cxn modelId="{39A33F29-A12D-4C94-BA80-2638F59058C5}" type="presOf" srcId="{9E9256F7-420F-4112-BACE-2BE0237801DC}" destId="{B102A00A-A7BC-4B0E-9AD5-177F553D710A}" srcOrd="0" destOrd="0" presId="urn:microsoft.com/office/officeart/2005/8/layout/hProcess4"/>
    <dgm:cxn modelId="{C17E5A2E-A1E2-46BE-B8D6-F942F22695ED}" srcId="{D197F2FC-D861-41D1-93E4-57E32C60E977}" destId="{5014295D-601B-4956-97E1-77C30A416989}" srcOrd="0" destOrd="0" parTransId="{EB70536E-02F0-45F5-A4A8-8A24FABEFD01}" sibTransId="{5D10A4DE-98EA-4B9D-AB72-3221683243E9}"/>
    <dgm:cxn modelId="{864B1431-2A29-48A5-A390-D627C175B6E4}" type="presOf" srcId="{A6D1AED4-E31C-476B-9CBA-4A7F63901332}" destId="{548EBBD3-A02F-4A36-99D2-16CA4D221C86}" srcOrd="1" destOrd="2" presId="urn:microsoft.com/office/officeart/2005/8/layout/hProcess4"/>
    <dgm:cxn modelId="{64126931-2061-4F96-8B19-E9480C391B16}" type="presOf" srcId="{3BCE9A91-949E-4A5F-9427-D951F5314068}" destId="{B367BBD5-CC23-403D-AC7D-0FB662BA5360}" srcOrd="0" destOrd="0" presId="urn:microsoft.com/office/officeart/2005/8/layout/hProcess4"/>
    <dgm:cxn modelId="{7EB30138-7897-41DA-B55B-4E3D3000A262}" type="presOf" srcId="{0A35785A-9802-4DF3-9495-985EA8559B20}" destId="{B102A00A-A7BC-4B0E-9AD5-177F553D710A}" srcOrd="0" destOrd="1" presId="urn:microsoft.com/office/officeart/2005/8/layout/hProcess4"/>
    <dgm:cxn modelId="{B67B803B-2695-492B-AA4E-5F99A3D36374}" srcId="{B04640A3-6E25-465A-80F3-0EA03B44C339}" destId="{E56B4001-982E-488C-BDCC-B16B134B46E9}" srcOrd="2" destOrd="0" parTransId="{1684D049-6293-4820-AC52-3FD68359665F}" sibTransId="{43DB9251-508A-4A20-A6F6-FCB5A4F22E50}"/>
    <dgm:cxn modelId="{A047C65C-B18B-45D5-A2A2-686BAAF56C62}" type="presOf" srcId="{6798D2C4-26CD-46D3-A9BE-DD9D529636B2}" destId="{A16E4C81-6536-47B1-9C7D-FC63970809FB}" srcOrd="0" destOrd="1" presId="urn:microsoft.com/office/officeart/2005/8/layout/hProcess4"/>
    <dgm:cxn modelId="{BA51675E-A697-42FE-8105-6B0B56DFD810}" srcId="{3BCE9A91-949E-4A5F-9427-D951F5314068}" destId="{DBD76D2B-6C77-41A5-B539-B5402F8E01C8}" srcOrd="0" destOrd="0" parTransId="{95EB438B-AA1B-47A2-9960-134D5C49272F}" sibTransId="{936DEFA5-13E8-4BEA-9B45-619CBEDF6080}"/>
    <dgm:cxn modelId="{0E00D741-6740-4F7B-A548-F7202FBDEAB2}" srcId="{D197F2FC-D861-41D1-93E4-57E32C60E977}" destId="{A43E68ED-9603-43DA-BF92-271779F38920}" srcOrd="1" destOrd="0" parTransId="{5CAE7820-F120-4BF7-AB21-3D0489C72FC6}" sibTransId="{D5E5F1FB-7EAC-4EF0-86EA-02FC377DF1EA}"/>
    <dgm:cxn modelId="{C528DB43-7F88-4762-868E-A72B518E5A14}" type="presOf" srcId="{D197F2FC-D861-41D1-93E4-57E32C60E977}" destId="{7A1E6214-F44D-421E-9626-E6CCDFDC215C}" srcOrd="0" destOrd="0" presId="urn:microsoft.com/office/officeart/2005/8/layout/hProcess4"/>
    <dgm:cxn modelId="{EFF42964-E9BB-486C-9C8D-4542BC6AA1A3}" type="presOf" srcId="{22E4A8F5-240D-4FD6-878F-01511AFD1A7B}" destId="{2BC50D2D-47C9-42B3-AD8F-CF68AB487349}" srcOrd="0" destOrd="2" presId="urn:microsoft.com/office/officeart/2005/8/layout/hProcess4"/>
    <dgm:cxn modelId="{9D638B66-CF43-40C2-9148-04516823FCF3}" type="presOf" srcId="{A6D1AED4-E31C-476B-9CBA-4A7F63901332}" destId="{B102A00A-A7BC-4B0E-9AD5-177F553D710A}" srcOrd="0" destOrd="2" presId="urn:microsoft.com/office/officeart/2005/8/layout/hProcess4"/>
    <dgm:cxn modelId="{27BF4D6C-8657-4B8F-A316-4E7280A7B20D}" srcId="{3BCE9A91-949E-4A5F-9427-D951F5314068}" destId="{6798D2C4-26CD-46D3-A9BE-DD9D529636B2}" srcOrd="1" destOrd="0" parTransId="{B853BA18-88CC-4D67-9DA2-ED275AD9B76D}" sibTransId="{58EE58A6-7551-41B1-B5D7-08921E4EF32F}"/>
    <dgm:cxn modelId="{5BC9CE70-767C-468B-AC22-A9B2E7B5A3A0}" srcId="{D197F2FC-D861-41D1-93E4-57E32C60E977}" destId="{22E4A8F5-240D-4FD6-878F-01511AFD1A7B}" srcOrd="2" destOrd="0" parTransId="{A649D82F-19C6-45BD-AC23-287C042F7C1E}" sibTransId="{E6942184-1C63-43F0-93E5-A4EA7FF7DDED}"/>
    <dgm:cxn modelId="{19221553-0CAF-4E0F-9243-0C187E4517D6}" type="presOf" srcId="{A43E68ED-9603-43DA-BF92-271779F38920}" destId="{4C539BC2-4E28-4F65-BE0D-D8405750A794}" srcOrd="1" destOrd="1" presId="urn:microsoft.com/office/officeart/2005/8/layout/hProcess4"/>
    <dgm:cxn modelId="{6F6EE177-027A-4FDD-87AA-A89C168BA46B}" srcId="{B04640A3-6E25-465A-80F3-0EA03B44C339}" destId="{D045C7CA-94FC-49BB-9588-B6ADCDA13D3B}" srcOrd="0" destOrd="0" parTransId="{84CCFF3A-5180-4FF4-92CB-EAB1FF9276DC}" sibTransId="{67244876-3AC5-4BC2-92F0-ED7278BF5105}"/>
    <dgm:cxn modelId="{FDF8D179-4AF7-4547-987C-509843D5544C}" type="presOf" srcId="{FB9466AA-C61D-439F-99DA-6E07D1E06BAA}" destId="{875A5275-8033-4DA3-A6D7-93703DF6BA00}" srcOrd="0" destOrd="0" presId="urn:microsoft.com/office/officeart/2005/8/layout/hProcess4"/>
    <dgm:cxn modelId="{84291E84-0D17-480F-8DA2-D9E64A4E96BB}" srcId="{E56B4001-982E-488C-BDCC-B16B134B46E9}" destId="{3BFD4EC6-24E7-40AC-A3C1-C0361806D2C6}" srcOrd="1" destOrd="0" parTransId="{103F9AE0-B636-49B3-96D9-2F4FCDE8FDD0}" sibTransId="{BDAEC8B9-FE7E-4B63-A66C-7CF6A17403DC}"/>
    <dgm:cxn modelId="{D2E58784-A74E-4853-B9CB-4B770F93FE94}" type="presOf" srcId="{3BFD4EC6-24E7-40AC-A3C1-C0361806D2C6}" destId="{875A5275-8033-4DA3-A6D7-93703DF6BA00}" srcOrd="0" destOrd="1" presId="urn:microsoft.com/office/officeart/2005/8/layout/hProcess4"/>
    <dgm:cxn modelId="{D19D0688-9BA4-4722-957F-41DCF22C30C9}" srcId="{B04640A3-6E25-465A-80F3-0EA03B44C339}" destId="{3BCE9A91-949E-4A5F-9427-D951F5314068}" srcOrd="3" destOrd="0" parTransId="{4E037340-B48A-46E0-B6DE-B268D0479CDA}" sibTransId="{F6BB6C98-64D9-4F73-9E04-232A53A27D8B}"/>
    <dgm:cxn modelId="{61365E8A-D447-4451-9ADC-2D5CF9B8C780}" type="presOf" srcId="{0A35785A-9802-4DF3-9495-985EA8559B20}" destId="{548EBBD3-A02F-4A36-99D2-16CA4D221C86}" srcOrd="1" destOrd="1" presId="urn:microsoft.com/office/officeart/2005/8/layout/hProcess4"/>
    <dgm:cxn modelId="{49DDE28A-C782-42DB-8169-742F98FCCD60}" srcId="{E56B4001-982E-488C-BDCC-B16B134B46E9}" destId="{FB9466AA-C61D-439F-99DA-6E07D1E06BAA}" srcOrd="0" destOrd="0" parTransId="{B04B22DE-C0EB-4EC3-8FCE-C06EE246769A}" sibTransId="{DFB0EA92-A32E-4686-80F1-E5EFAE44D87C}"/>
    <dgm:cxn modelId="{179DD58C-4B9C-46FE-A1F0-D676BCAC08A1}" type="presOf" srcId="{FB9466AA-C61D-439F-99DA-6E07D1E06BAA}" destId="{EAB6F2DB-4650-4C5B-99EB-70534F7E0FA0}" srcOrd="1" destOrd="0" presId="urn:microsoft.com/office/officeart/2005/8/layout/hProcess4"/>
    <dgm:cxn modelId="{A9D18396-B45F-4A85-B8DC-95D2ADDB790E}" srcId="{B04640A3-6E25-465A-80F3-0EA03B44C339}" destId="{D197F2FC-D861-41D1-93E4-57E32C60E977}" srcOrd="1" destOrd="0" parTransId="{C03C6369-0C4C-4041-9151-534CB25DD832}" sibTransId="{1B0EF6D8-455B-4548-949F-D84A9E8A3829}"/>
    <dgm:cxn modelId="{682B5AAD-5919-4800-BE9E-4F9515742F54}" type="presOf" srcId="{43DB9251-508A-4A20-A6F6-FCB5A4F22E50}" destId="{01D7EC76-BF60-4C40-A9A9-D3A6DF7311F3}" srcOrd="0" destOrd="0" presId="urn:microsoft.com/office/officeart/2005/8/layout/hProcess4"/>
    <dgm:cxn modelId="{625E03B3-4E79-471A-80CB-A41C5E4DD63C}" type="presOf" srcId="{5014295D-601B-4956-97E1-77C30A416989}" destId="{2BC50D2D-47C9-42B3-AD8F-CF68AB487349}" srcOrd="0" destOrd="0" presId="urn:microsoft.com/office/officeart/2005/8/layout/hProcess4"/>
    <dgm:cxn modelId="{039CD9BE-21D4-4235-84DD-FA5F53423170}" type="presOf" srcId="{9E9256F7-420F-4112-BACE-2BE0237801DC}" destId="{548EBBD3-A02F-4A36-99D2-16CA4D221C86}" srcOrd="1" destOrd="0" presId="urn:microsoft.com/office/officeart/2005/8/layout/hProcess4"/>
    <dgm:cxn modelId="{37497BC1-3A03-40E4-89AB-37AD7E486543}" srcId="{D045C7CA-94FC-49BB-9588-B6ADCDA13D3B}" destId="{A6D1AED4-E31C-476B-9CBA-4A7F63901332}" srcOrd="2" destOrd="0" parTransId="{EC20E210-9B89-49D8-98E2-AB2BEF2D52AA}" sibTransId="{8529418F-6E0F-4CCD-9D82-0FA8902C7BB7}"/>
    <dgm:cxn modelId="{D0A648C6-CF17-4365-91DE-6FCC358D843B}" type="presOf" srcId="{3BFD4EC6-24E7-40AC-A3C1-C0361806D2C6}" destId="{EAB6F2DB-4650-4C5B-99EB-70534F7E0FA0}" srcOrd="1" destOrd="1" presId="urn:microsoft.com/office/officeart/2005/8/layout/hProcess4"/>
    <dgm:cxn modelId="{7F714DCB-8F9F-45FA-AAAF-08A6C31BC745}" type="presOf" srcId="{A43E68ED-9603-43DA-BF92-271779F38920}" destId="{2BC50D2D-47C9-42B3-AD8F-CF68AB487349}" srcOrd="0" destOrd="1" presId="urn:microsoft.com/office/officeart/2005/8/layout/hProcess4"/>
    <dgm:cxn modelId="{06579CCF-5FF9-4B00-9BAD-7C392DFD6A7F}" srcId="{D045C7CA-94FC-49BB-9588-B6ADCDA13D3B}" destId="{9E9256F7-420F-4112-BACE-2BE0237801DC}" srcOrd="0" destOrd="0" parTransId="{8C8403CF-7910-43B3-BE49-0883A2CF1AF7}" sibTransId="{2869BBC7-4D4F-423B-A78B-9B1ABEFD6077}"/>
    <dgm:cxn modelId="{39E221D3-889C-484D-94C3-8312EB765E15}" type="presOf" srcId="{5014295D-601B-4956-97E1-77C30A416989}" destId="{4C539BC2-4E28-4F65-BE0D-D8405750A794}" srcOrd="1" destOrd="0" presId="urn:microsoft.com/office/officeart/2005/8/layout/hProcess4"/>
    <dgm:cxn modelId="{B11DA6DC-61E9-4899-A044-E6AC3114950B}" type="presOf" srcId="{1B0EF6D8-455B-4548-949F-D84A9E8A3829}" destId="{B3FE6B76-FBFB-49F8-B0D1-4427EF06CD09}" srcOrd="0" destOrd="0" presId="urn:microsoft.com/office/officeart/2005/8/layout/hProcess4"/>
    <dgm:cxn modelId="{80D2E6F8-E97C-445D-AA49-E571A8AFB0F0}" type="presOf" srcId="{6798D2C4-26CD-46D3-A9BE-DD9D529636B2}" destId="{71395B63-3BC1-472E-AA76-D2AF4D686D75}" srcOrd="1" destOrd="1" presId="urn:microsoft.com/office/officeart/2005/8/layout/hProcess4"/>
    <dgm:cxn modelId="{9EC27FF9-53FE-4CCA-943C-D73765C2BAE2}" type="presOf" srcId="{22E4A8F5-240D-4FD6-878F-01511AFD1A7B}" destId="{4C539BC2-4E28-4F65-BE0D-D8405750A794}" srcOrd="1" destOrd="2" presId="urn:microsoft.com/office/officeart/2005/8/layout/hProcess4"/>
    <dgm:cxn modelId="{353793FC-F8B2-41E6-88E8-D7921E3CE5E9}" type="presOf" srcId="{DBD76D2B-6C77-41A5-B539-B5402F8E01C8}" destId="{A16E4C81-6536-47B1-9C7D-FC63970809FB}" srcOrd="0" destOrd="0" presId="urn:microsoft.com/office/officeart/2005/8/layout/hProcess4"/>
    <dgm:cxn modelId="{CD35E16E-CB4B-4763-A3A6-E99B971D1550}" type="presParOf" srcId="{8EBCFC60-8AC5-41EE-988B-844B31FA8C29}" destId="{64757439-4742-48D9-9028-41AC75D74AD0}" srcOrd="0" destOrd="0" presId="urn:microsoft.com/office/officeart/2005/8/layout/hProcess4"/>
    <dgm:cxn modelId="{7E7CB9E9-6ED0-433C-B2A3-9E905CC39AFA}" type="presParOf" srcId="{8EBCFC60-8AC5-41EE-988B-844B31FA8C29}" destId="{75767B8D-C1C4-4C88-9FF6-80DCCD15B510}" srcOrd="1" destOrd="0" presId="urn:microsoft.com/office/officeart/2005/8/layout/hProcess4"/>
    <dgm:cxn modelId="{F24AA87F-351B-4EFA-A3D7-ADA530C37A6A}" type="presParOf" srcId="{8EBCFC60-8AC5-41EE-988B-844B31FA8C29}" destId="{14E753DA-3F8A-4C77-80A3-0A7921EBF23D}" srcOrd="2" destOrd="0" presId="urn:microsoft.com/office/officeart/2005/8/layout/hProcess4"/>
    <dgm:cxn modelId="{F46ECA9F-A40C-4973-ADD6-C39C66E5E08F}" type="presParOf" srcId="{14E753DA-3F8A-4C77-80A3-0A7921EBF23D}" destId="{BA53BEA7-22AF-4F24-AE87-18E3B30EE1ED}" srcOrd="0" destOrd="0" presId="urn:microsoft.com/office/officeart/2005/8/layout/hProcess4"/>
    <dgm:cxn modelId="{0B3C706A-716F-497B-A280-1D0126B23264}" type="presParOf" srcId="{BA53BEA7-22AF-4F24-AE87-18E3B30EE1ED}" destId="{4CD61C8D-CA45-4C3F-8A25-F7EE685D5AD3}" srcOrd="0" destOrd="0" presId="urn:microsoft.com/office/officeart/2005/8/layout/hProcess4"/>
    <dgm:cxn modelId="{D4C87CFD-3879-423A-A8F1-AB2EB1B75A3B}" type="presParOf" srcId="{BA53BEA7-22AF-4F24-AE87-18E3B30EE1ED}" destId="{B102A00A-A7BC-4B0E-9AD5-177F553D710A}" srcOrd="1" destOrd="0" presId="urn:microsoft.com/office/officeart/2005/8/layout/hProcess4"/>
    <dgm:cxn modelId="{C961D5CE-B5D3-4770-B8E3-886DF593EF47}" type="presParOf" srcId="{BA53BEA7-22AF-4F24-AE87-18E3B30EE1ED}" destId="{548EBBD3-A02F-4A36-99D2-16CA4D221C86}" srcOrd="2" destOrd="0" presId="urn:microsoft.com/office/officeart/2005/8/layout/hProcess4"/>
    <dgm:cxn modelId="{3EA18947-CC93-43DC-9510-7E876963D1AA}" type="presParOf" srcId="{BA53BEA7-22AF-4F24-AE87-18E3B30EE1ED}" destId="{7C152D48-B2B5-4B0A-98BF-9A32ABFD09D9}" srcOrd="3" destOrd="0" presId="urn:microsoft.com/office/officeart/2005/8/layout/hProcess4"/>
    <dgm:cxn modelId="{EAD16D63-6FC0-4E68-9371-423BF80DCB34}" type="presParOf" srcId="{BA53BEA7-22AF-4F24-AE87-18E3B30EE1ED}" destId="{61CC863E-53B5-49BD-A912-5E465BE7833C}" srcOrd="4" destOrd="0" presId="urn:microsoft.com/office/officeart/2005/8/layout/hProcess4"/>
    <dgm:cxn modelId="{76755571-112A-47E9-B74F-3B047EF4B465}" type="presParOf" srcId="{14E753DA-3F8A-4C77-80A3-0A7921EBF23D}" destId="{4A5357CA-3032-4EE3-AC83-BCA157E0AC61}" srcOrd="1" destOrd="0" presId="urn:microsoft.com/office/officeart/2005/8/layout/hProcess4"/>
    <dgm:cxn modelId="{777F4EC5-684D-4285-A14C-3C64ECD33B6A}" type="presParOf" srcId="{14E753DA-3F8A-4C77-80A3-0A7921EBF23D}" destId="{9422B44A-6D72-47B1-8F46-391244EB4F17}" srcOrd="2" destOrd="0" presId="urn:microsoft.com/office/officeart/2005/8/layout/hProcess4"/>
    <dgm:cxn modelId="{45C0385E-E3EB-4A10-BA69-66BF1E7DE9AF}" type="presParOf" srcId="{9422B44A-6D72-47B1-8F46-391244EB4F17}" destId="{B1925C50-09BA-407C-9F70-C07CF9B37083}" srcOrd="0" destOrd="0" presId="urn:microsoft.com/office/officeart/2005/8/layout/hProcess4"/>
    <dgm:cxn modelId="{BA32FA30-5A95-45C5-9B95-69047415C414}" type="presParOf" srcId="{9422B44A-6D72-47B1-8F46-391244EB4F17}" destId="{2BC50D2D-47C9-42B3-AD8F-CF68AB487349}" srcOrd="1" destOrd="0" presId="urn:microsoft.com/office/officeart/2005/8/layout/hProcess4"/>
    <dgm:cxn modelId="{B996F988-4CFB-44AB-909E-6E65828466FB}" type="presParOf" srcId="{9422B44A-6D72-47B1-8F46-391244EB4F17}" destId="{4C539BC2-4E28-4F65-BE0D-D8405750A794}" srcOrd="2" destOrd="0" presId="urn:microsoft.com/office/officeart/2005/8/layout/hProcess4"/>
    <dgm:cxn modelId="{0EE615C8-6C53-4DCB-B24A-461FAA6D12F3}" type="presParOf" srcId="{9422B44A-6D72-47B1-8F46-391244EB4F17}" destId="{7A1E6214-F44D-421E-9626-E6CCDFDC215C}" srcOrd="3" destOrd="0" presId="urn:microsoft.com/office/officeart/2005/8/layout/hProcess4"/>
    <dgm:cxn modelId="{0E066351-9850-4C0F-9BBF-D497E4867486}" type="presParOf" srcId="{9422B44A-6D72-47B1-8F46-391244EB4F17}" destId="{104A0575-05F6-4445-8FE6-E97682A8767B}" srcOrd="4" destOrd="0" presId="urn:microsoft.com/office/officeart/2005/8/layout/hProcess4"/>
    <dgm:cxn modelId="{4985C5D6-01F0-496C-8694-4922FF7B3024}" type="presParOf" srcId="{14E753DA-3F8A-4C77-80A3-0A7921EBF23D}" destId="{B3FE6B76-FBFB-49F8-B0D1-4427EF06CD09}" srcOrd="3" destOrd="0" presId="urn:microsoft.com/office/officeart/2005/8/layout/hProcess4"/>
    <dgm:cxn modelId="{8BF090C5-8DC2-43C1-ADB3-DBF13AE739A5}" type="presParOf" srcId="{14E753DA-3F8A-4C77-80A3-0A7921EBF23D}" destId="{2AE453A8-3B12-4FDB-8C87-F9E4261C2ACC}" srcOrd="4" destOrd="0" presId="urn:microsoft.com/office/officeart/2005/8/layout/hProcess4"/>
    <dgm:cxn modelId="{D965F229-71AD-4484-B87F-045032B479A1}" type="presParOf" srcId="{2AE453A8-3B12-4FDB-8C87-F9E4261C2ACC}" destId="{5D18FE8E-B7B5-4661-A913-A7C2179C4B85}" srcOrd="0" destOrd="0" presId="urn:microsoft.com/office/officeart/2005/8/layout/hProcess4"/>
    <dgm:cxn modelId="{8B67D734-4615-4AFE-966F-1ACD1A36867C}" type="presParOf" srcId="{2AE453A8-3B12-4FDB-8C87-F9E4261C2ACC}" destId="{875A5275-8033-4DA3-A6D7-93703DF6BA00}" srcOrd="1" destOrd="0" presId="urn:microsoft.com/office/officeart/2005/8/layout/hProcess4"/>
    <dgm:cxn modelId="{ED6B34A3-D968-43A3-8462-A2CF4320AF55}" type="presParOf" srcId="{2AE453A8-3B12-4FDB-8C87-F9E4261C2ACC}" destId="{EAB6F2DB-4650-4C5B-99EB-70534F7E0FA0}" srcOrd="2" destOrd="0" presId="urn:microsoft.com/office/officeart/2005/8/layout/hProcess4"/>
    <dgm:cxn modelId="{1F773E20-2550-42CF-86F8-8ED1A93593E1}" type="presParOf" srcId="{2AE453A8-3B12-4FDB-8C87-F9E4261C2ACC}" destId="{0D25AB6A-E752-4FC7-A534-943834E69B5B}" srcOrd="3" destOrd="0" presId="urn:microsoft.com/office/officeart/2005/8/layout/hProcess4"/>
    <dgm:cxn modelId="{5D3E5F4E-8B61-4F7E-B82B-89183469E2DF}" type="presParOf" srcId="{2AE453A8-3B12-4FDB-8C87-F9E4261C2ACC}" destId="{C8564C7C-F526-45BC-B32B-4540E3906745}" srcOrd="4" destOrd="0" presId="urn:microsoft.com/office/officeart/2005/8/layout/hProcess4"/>
    <dgm:cxn modelId="{DA8AFD74-932E-4430-8632-DCD57C0DC10A}" type="presParOf" srcId="{14E753DA-3F8A-4C77-80A3-0A7921EBF23D}" destId="{01D7EC76-BF60-4C40-A9A9-D3A6DF7311F3}" srcOrd="5" destOrd="0" presId="urn:microsoft.com/office/officeart/2005/8/layout/hProcess4"/>
    <dgm:cxn modelId="{B8C7D914-1E04-435F-84C2-010101865630}" type="presParOf" srcId="{14E753DA-3F8A-4C77-80A3-0A7921EBF23D}" destId="{C4B44FD3-DDDB-4A09-98B8-97B0E5C88C0A}" srcOrd="6" destOrd="0" presId="urn:microsoft.com/office/officeart/2005/8/layout/hProcess4"/>
    <dgm:cxn modelId="{66171236-7579-453B-9C5D-6A093E506122}" type="presParOf" srcId="{C4B44FD3-DDDB-4A09-98B8-97B0E5C88C0A}" destId="{4D820CD8-4C17-4A9C-86E3-E234B490CA6A}" srcOrd="0" destOrd="0" presId="urn:microsoft.com/office/officeart/2005/8/layout/hProcess4"/>
    <dgm:cxn modelId="{44D2C04F-5542-44A7-A024-4F071F621012}" type="presParOf" srcId="{C4B44FD3-DDDB-4A09-98B8-97B0E5C88C0A}" destId="{A16E4C81-6536-47B1-9C7D-FC63970809FB}" srcOrd="1" destOrd="0" presId="urn:microsoft.com/office/officeart/2005/8/layout/hProcess4"/>
    <dgm:cxn modelId="{67EC22BB-A065-4A5F-BC6A-7A519C28F4AA}" type="presParOf" srcId="{C4B44FD3-DDDB-4A09-98B8-97B0E5C88C0A}" destId="{71395B63-3BC1-472E-AA76-D2AF4D686D75}" srcOrd="2" destOrd="0" presId="urn:microsoft.com/office/officeart/2005/8/layout/hProcess4"/>
    <dgm:cxn modelId="{09FD8FFA-9BA4-47D9-9C3B-E67416F27942}" type="presParOf" srcId="{C4B44FD3-DDDB-4A09-98B8-97B0E5C88C0A}" destId="{B367BBD5-CC23-403D-AC7D-0FB662BA5360}" srcOrd="3" destOrd="0" presId="urn:microsoft.com/office/officeart/2005/8/layout/hProcess4"/>
    <dgm:cxn modelId="{069B2459-879E-4725-8DAA-E8ADB695D5C9}" type="presParOf" srcId="{C4B44FD3-DDDB-4A09-98B8-97B0E5C88C0A}" destId="{B32AB211-90D9-4869-9A9E-B47C46684405}"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5035F7-ABDD-452C-8678-F39172EA5834}" type="doc">
      <dgm:prSet loTypeId="urn:microsoft.com/office/officeart/2005/8/layout/hProcess9" loCatId="process" qsTypeId="urn:microsoft.com/office/officeart/2005/8/quickstyle/simple1" qsCatId="simple" csTypeId="urn:microsoft.com/office/officeart/2005/8/colors/accent2_2" csCatId="accent2" phldr="1"/>
      <dgm:spPr/>
    </dgm:pt>
    <dgm:pt modelId="{DB26DCF7-577B-4B1E-9526-827C9CCE00E8}">
      <dgm:prSet phldrT="[Text]"/>
      <dgm:spPr/>
      <dgm:t>
        <a:bodyPr/>
        <a:lstStyle/>
        <a:p>
          <a:r>
            <a:rPr lang="en-US" dirty="0"/>
            <a:t>Collect Data</a:t>
          </a:r>
        </a:p>
      </dgm:t>
    </dgm:pt>
    <dgm:pt modelId="{9E9086FE-BEB3-4FE6-BCA0-32C6308E8945}" type="parTrans" cxnId="{D0232356-67F6-4E34-A541-F1714CD5A66B}">
      <dgm:prSet/>
      <dgm:spPr/>
      <dgm:t>
        <a:bodyPr/>
        <a:lstStyle/>
        <a:p>
          <a:endParaRPr lang="en-US"/>
        </a:p>
      </dgm:t>
    </dgm:pt>
    <dgm:pt modelId="{C69AE8D3-677D-414E-A94E-4BCFAFF05A69}" type="sibTrans" cxnId="{D0232356-67F6-4E34-A541-F1714CD5A66B}">
      <dgm:prSet/>
      <dgm:spPr/>
      <dgm:t>
        <a:bodyPr/>
        <a:lstStyle/>
        <a:p>
          <a:endParaRPr lang="en-US"/>
        </a:p>
      </dgm:t>
    </dgm:pt>
    <dgm:pt modelId="{0C79F20A-988D-4214-8683-51FF0222EFB4}">
      <dgm:prSet phldrT="[Text]"/>
      <dgm:spPr/>
      <dgm:t>
        <a:bodyPr/>
        <a:lstStyle/>
        <a:p>
          <a:r>
            <a:rPr lang="en-US" dirty="0"/>
            <a:t>Integrate Data</a:t>
          </a:r>
        </a:p>
      </dgm:t>
    </dgm:pt>
    <dgm:pt modelId="{DFBB240C-1845-4EA2-BAEF-6C4EDF176345}" type="parTrans" cxnId="{B7443276-04FA-45C4-B1BD-53918427D8DD}">
      <dgm:prSet/>
      <dgm:spPr/>
      <dgm:t>
        <a:bodyPr/>
        <a:lstStyle/>
        <a:p>
          <a:endParaRPr lang="en-US"/>
        </a:p>
      </dgm:t>
    </dgm:pt>
    <dgm:pt modelId="{45D56711-EFCE-4682-ABAC-ACB32BD438AA}" type="sibTrans" cxnId="{B7443276-04FA-45C4-B1BD-53918427D8DD}">
      <dgm:prSet/>
      <dgm:spPr/>
      <dgm:t>
        <a:bodyPr/>
        <a:lstStyle/>
        <a:p>
          <a:endParaRPr lang="en-US"/>
        </a:p>
      </dgm:t>
    </dgm:pt>
    <dgm:pt modelId="{B0B05820-E8CD-4388-8D0C-F73B5EA631BA}">
      <dgm:prSet phldrT="[Text]"/>
      <dgm:spPr/>
      <dgm:t>
        <a:bodyPr/>
        <a:lstStyle/>
        <a:p>
          <a:r>
            <a:rPr lang="en-US" dirty="0"/>
            <a:t>Analyze Data</a:t>
          </a:r>
        </a:p>
      </dgm:t>
    </dgm:pt>
    <dgm:pt modelId="{22E514B9-E199-4BBA-8BC7-5E403C499EFB}" type="parTrans" cxnId="{451D1ED2-5DA3-476D-95C7-FAC22E05FE40}">
      <dgm:prSet/>
      <dgm:spPr/>
      <dgm:t>
        <a:bodyPr/>
        <a:lstStyle/>
        <a:p>
          <a:endParaRPr lang="en-US"/>
        </a:p>
      </dgm:t>
    </dgm:pt>
    <dgm:pt modelId="{4F41BF55-D420-40A7-8EDC-593A9C7740AA}" type="sibTrans" cxnId="{451D1ED2-5DA3-476D-95C7-FAC22E05FE40}">
      <dgm:prSet/>
      <dgm:spPr/>
      <dgm:t>
        <a:bodyPr/>
        <a:lstStyle/>
        <a:p>
          <a:endParaRPr lang="en-US"/>
        </a:p>
      </dgm:t>
    </dgm:pt>
    <dgm:pt modelId="{D84F3190-C48C-4BE1-9B7C-9A11F9EBF21F}">
      <dgm:prSet phldrT="[Text]"/>
      <dgm:spPr/>
      <dgm:t>
        <a:bodyPr/>
        <a:lstStyle/>
        <a:p>
          <a:r>
            <a:rPr lang="en-US" dirty="0"/>
            <a:t>Present Data</a:t>
          </a:r>
        </a:p>
      </dgm:t>
    </dgm:pt>
    <dgm:pt modelId="{D1C55C51-0E17-48FC-AD11-738206CF8105}" type="parTrans" cxnId="{75FC8299-DDE3-48FF-9EE2-D5296B6F98B3}">
      <dgm:prSet/>
      <dgm:spPr/>
      <dgm:t>
        <a:bodyPr/>
        <a:lstStyle/>
        <a:p>
          <a:endParaRPr lang="en-US"/>
        </a:p>
      </dgm:t>
    </dgm:pt>
    <dgm:pt modelId="{96DF6D4F-C9C1-465B-9761-838C2ABE9999}" type="sibTrans" cxnId="{75FC8299-DDE3-48FF-9EE2-D5296B6F98B3}">
      <dgm:prSet/>
      <dgm:spPr/>
      <dgm:t>
        <a:bodyPr/>
        <a:lstStyle/>
        <a:p>
          <a:endParaRPr lang="en-US"/>
        </a:p>
      </dgm:t>
    </dgm:pt>
    <dgm:pt modelId="{E45D0709-3857-4F7B-BBA0-BA41AC295DC0}" type="pres">
      <dgm:prSet presAssocID="{185035F7-ABDD-452C-8678-F39172EA5834}" presName="CompostProcess" presStyleCnt="0">
        <dgm:presLayoutVars>
          <dgm:dir/>
          <dgm:resizeHandles val="exact"/>
        </dgm:presLayoutVars>
      </dgm:prSet>
      <dgm:spPr/>
    </dgm:pt>
    <dgm:pt modelId="{A618C73D-4C6E-45B7-9A4C-77976C3015AB}" type="pres">
      <dgm:prSet presAssocID="{185035F7-ABDD-452C-8678-F39172EA5834}" presName="arrow" presStyleLbl="bgShp" presStyleIdx="0" presStyleCnt="1"/>
      <dgm:spPr/>
    </dgm:pt>
    <dgm:pt modelId="{E8B7BA59-7026-40B1-BF66-64CC89BADEFA}" type="pres">
      <dgm:prSet presAssocID="{185035F7-ABDD-452C-8678-F39172EA5834}" presName="linearProcess" presStyleCnt="0"/>
      <dgm:spPr/>
    </dgm:pt>
    <dgm:pt modelId="{D26AA711-76E4-4F21-99D7-C01C25F34E77}" type="pres">
      <dgm:prSet presAssocID="{DB26DCF7-577B-4B1E-9526-827C9CCE00E8}" presName="textNode" presStyleLbl="node1" presStyleIdx="0" presStyleCnt="4">
        <dgm:presLayoutVars>
          <dgm:bulletEnabled val="1"/>
        </dgm:presLayoutVars>
      </dgm:prSet>
      <dgm:spPr/>
    </dgm:pt>
    <dgm:pt modelId="{4313929A-59BA-43B8-8C3A-29C348D7CF60}" type="pres">
      <dgm:prSet presAssocID="{C69AE8D3-677D-414E-A94E-4BCFAFF05A69}" presName="sibTrans" presStyleCnt="0"/>
      <dgm:spPr/>
    </dgm:pt>
    <dgm:pt modelId="{3DD467A9-0E33-4541-A3EC-D1FCC2668714}" type="pres">
      <dgm:prSet presAssocID="{0C79F20A-988D-4214-8683-51FF0222EFB4}" presName="textNode" presStyleLbl="node1" presStyleIdx="1" presStyleCnt="4">
        <dgm:presLayoutVars>
          <dgm:bulletEnabled val="1"/>
        </dgm:presLayoutVars>
      </dgm:prSet>
      <dgm:spPr/>
    </dgm:pt>
    <dgm:pt modelId="{DAB49DBE-57D0-4821-8134-A1D8F3DFF633}" type="pres">
      <dgm:prSet presAssocID="{45D56711-EFCE-4682-ABAC-ACB32BD438AA}" presName="sibTrans" presStyleCnt="0"/>
      <dgm:spPr/>
    </dgm:pt>
    <dgm:pt modelId="{09946832-12B9-48D6-ABAF-D3C8EBAB4690}" type="pres">
      <dgm:prSet presAssocID="{B0B05820-E8CD-4388-8D0C-F73B5EA631BA}" presName="textNode" presStyleLbl="node1" presStyleIdx="2" presStyleCnt="4">
        <dgm:presLayoutVars>
          <dgm:bulletEnabled val="1"/>
        </dgm:presLayoutVars>
      </dgm:prSet>
      <dgm:spPr/>
    </dgm:pt>
    <dgm:pt modelId="{9C55F1B3-CA00-495F-BF2B-DB5F7DD0C02E}" type="pres">
      <dgm:prSet presAssocID="{4F41BF55-D420-40A7-8EDC-593A9C7740AA}" presName="sibTrans" presStyleCnt="0"/>
      <dgm:spPr/>
    </dgm:pt>
    <dgm:pt modelId="{F07B4847-A1BF-45FD-9A4C-C030D8AA84E3}" type="pres">
      <dgm:prSet presAssocID="{D84F3190-C48C-4BE1-9B7C-9A11F9EBF21F}" presName="textNode" presStyleLbl="node1" presStyleIdx="3" presStyleCnt="4">
        <dgm:presLayoutVars>
          <dgm:bulletEnabled val="1"/>
        </dgm:presLayoutVars>
      </dgm:prSet>
      <dgm:spPr/>
    </dgm:pt>
  </dgm:ptLst>
  <dgm:cxnLst>
    <dgm:cxn modelId="{D0232356-67F6-4E34-A541-F1714CD5A66B}" srcId="{185035F7-ABDD-452C-8678-F39172EA5834}" destId="{DB26DCF7-577B-4B1E-9526-827C9CCE00E8}" srcOrd="0" destOrd="0" parTransId="{9E9086FE-BEB3-4FE6-BCA0-32C6308E8945}" sibTransId="{C69AE8D3-677D-414E-A94E-4BCFAFF05A69}"/>
    <dgm:cxn modelId="{B7443276-04FA-45C4-B1BD-53918427D8DD}" srcId="{185035F7-ABDD-452C-8678-F39172EA5834}" destId="{0C79F20A-988D-4214-8683-51FF0222EFB4}" srcOrd="1" destOrd="0" parTransId="{DFBB240C-1845-4EA2-BAEF-6C4EDF176345}" sibTransId="{45D56711-EFCE-4682-ABAC-ACB32BD438AA}"/>
    <dgm:cxn modelId="{72453456-52A8-4175-976F-757A7A0E6A67}" type="presOf" srcId="{D84F3190-C48C-4BE1-9B7C-9A11F9EBF21F}" destId="{F07B4847-A1BF-45FD-9A4C-C030D8AA84E3}" srcOrd="0" destOrd="0" presId="urn:microsoft.com/office/officeart/2005/8/layout/hProcess9"/>
    <dgm:cxn modelId="{01F06D8C-5236-4123-AEDE-2F5C520F112C}" type="presOf" srcId="{DB26DCF7-577B-4B1E-9526-827C9CCE00E8}" destId="{D26AA711-76E4-4F21-99D7-C01C25F34E77}" srcOrd="0" destOrd="0" presId="urn:microsoft.com/office/officeart/2005/8/layout/hProcess9"/>
    <dgm:cxn modelId="{C5E64497-48CE-40E1-9791-2431D94A9DB7}" type="presOf" srcId="{B0B05820-E8CD-4388-8D0C-F73B5EA631BA}" destId="{09946832-12B9-48D6-ABAF-D3C8EBAB4690}" srcOrd="0" destOrd="0" presId="urn:microsoft.com/office/officeart/2005/8/layout/hProcess9"/>
    <dgm:cxn modelId="{75FC8299-DDE3-48FF-9EE2-D5296B6F98B3}" srcId="{185035F7-ABDD-452C-8678-F39172EA5834}" destId="{D84F3190-C48C-4BE1-9B7C-9A11F9EBF21F}" srcOrd="3" destOrd="0" parTransId="{D1C55C51-0E17-48FC-AD11-738206CF8105}" sibTransId="{96DF6D4F-C9C1-465B-9761-838C2ABE9999}"/>
    <dgm:cxn modelId="{B1DD1A9C-6778-4590-9DB9-A6D3ED597439}" type="presOf" srcId="{185035F7-ABDD-452C-8678-F39172EA5834}" destId="{E45D0709-3857-4F7B-BBA0-BA41AC295DC0}" srcOrd="0" destOrd="0" presId="urn:microsoft.com/office/officeart/2005/8/layout/hProcess9"/>
    <dgm:cxn modelId="{0CB18BCF-AC69-4150-B4FA-B7C97CCD8883}" type="presOf" srcId="{0C79F20A-988D-4214-8683-51FF0222EFB4}" destId="{3DD467A9-0E33-4541-A3EC-D1FCC2668714}" srcOrd="0" destOrd="0" presId="urn:microsoft.com/office/officeart/2005/8/layout/hProcess9"/>
    <dgm:cxn modelId="{451D1ED2-5DA3-476D-95C7-FAC22E05FE40}" srcId="{185035F7-ABDD-452C-8678-F39172EA5834}" destId="{B0B05820-E8CD-4388-8D0C-F73B5EA631BA}" srcOrd="2" destOrd="0" parTransId="{22E514B9-E199-4BBA-8BC7-5E403C499EFB}" sibTransId="{4F41BF55-D420-40A7-8EDC-593A9C7740AA}"/>
    <dgm:cxn modelId="{834678F1-ADB2-49AD-8C95-C76DB18886CA}" type="presParOf" srcId="{E45D0709-3857-4F7B-BBA0-BA41AC295DC0}" destId="{A618C73D-4C6E-45B7-9A4C-77976C3015AB}" srcOrd="0" destOrd="0" presId="urn:microsoft.com/office/officeart/2005/8/layout/hProcess9"/>
    <dgm:cxn modelId="{CA01CA99-70C3-410A-991E-2AF570638C3B}" type="presParOf" srcId="{E45D0709-3857-4F7B-BBA0-BA41AC295DC0}" destId="{E8B7BA59-7026-40B1-BF66-64CC89BADEFA}" srcOrd="1" destOrd="0" presId="urn:microsoft.com/office/officeart/2005/8/layout/hProcess9"/>
    <dgm:cxn modelId="{151B6999-A7E4-418F-9385-C116C1B30F08}" type="presParOf" srcId="{E8B7BA59-7026-40B1-BF66-64CC89BADEFA}" destId="{D26AA711-76E4-4F21-99D7-C01C25F34E77}" srcOrd="0" destOrd="0" presId="urn:microsoft.com/office/officeart/2005/8/layout/hProcess9"/>
    <dgm:cxn modelId="{35D5C60F-04CE-46CF-964B-D65A701D9E8C}" type="presParOf" srcId="{E8B7BA59-7026-40B1-BF66-64CC89BADEFA}" destId="{4313929A-59BA-43B8-8C3A-29C348D7CF60}" srcOrd="1" destOrd="0" presId="urn:microsoft.com/office/officeart/2005/8/layout/hProcess9"/>
    <dgm:cxn modelId="{F2BDD97F-A607-43ED-B30D-6FB965F152CA}" type="presParOf" srcId="{E8B7BA59-7026-40B1-BF66-64CC89BADEFA}" destId="{3DD467A9-0E33-4541-A3EC-D1FCC2668714}" srcOrd="2" destOrd="0" presId="urn:microsoft.com/office/officeart/2005/8/layout/hProcess9"/>
    <dgm:cxn modelId="{94DF5C9F-D48B-4BCA-AEE9-6FD92BB035BE}" type="presParOf" srcId="{E8B7BA59-7026-40B1-BF66-64CC89BADEFA}" destId="{DAB49DBE-57D0-4821-8134-A1D8F3DFF633}" srcOrd="3" destOrd="0" presId="urn:microsoft.com/office/officeart/2005/8/layout/hProcess9"/>
    <dgm:cxn modelId="{B482879C-ADF1-4D38-BC74-93F235DB7F51}" type="presParOf" srcId="{E8B7BA59-7026-40B1-BF66-64CC89BADEFA}" destId="{09946832-12B9-48D6-ABAF-D3C8EBAB4690}" srcOrd="4" destOrd="0" presId="urn:microsoft.com/office/officeart/2005/8/layout/hProcess9"/>
    <dgm:cxn modelId="{01DB8D68-248E-442D-BCC0-EFDCCE67C94D}" type="presParOf" srcId="{E8B7BA59-7026-40B1-BF66-64CC89BADEFA}" destId="{9C55F1B3-CA00-495F-BF2B-DB5F7DD0C02E}" srcOrd="5" destOrd="0" presId="urn:microsoft.com/office/officeart/2005/8/layout/hProcess9"/>
    <dgm:cxn modelId="{4F8C5D4A-DEC9-4AD9-A3E4-B542AF8A08C1}" type="presParOf" srcId="{E8B7BA59-7026-40B1-BF66-64CC89BADEFA}" destId="{F07B4847-A1BF-45FD-9A4C-C030D8AA84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A7E6DD-8BB8-435C-B9EE-9791D3554144}" type="doc">
      <dgm:prSet loTypeId="urn:microsoft.com/office/officeart/2008/layout/SquareAccentList" loCatId="list" qsTypeId="urn:microsoft.com/office/officeart/2005/8/quickstyle/simple1" qsCatId="simple" csTypeId="urn:microsoft.com/office/officeart/2005/8/colors/accent2_3" csCatId="accent2" phldr="1"/>
      <dgm:spPr/>
      <dgm:t>
        <a:bodyPr/>
        <a:lstStyle/>
        <a:p>
          <a:endParaRPr lang="en-US"/>
        </a:p>
      </dgm:t>
    </dgm:pt>
    <dgm:pt modelId="{8FD7E5C1-EF24-4509-ABA9-A39D5BCC3E08}">
      <dgm:prSet phldrT="[Text]" custT="1"/>
      <dgm:spPr/>
      <dgm:t>
        <a:bodyPr/>
        <a:lstStyle/>
        <a:p>
          <a:r>
            <a:rPr lang="en-US" sz="4000" dirty="0">
              <a:latin typeface="Calibri" panose="020F0502020204030204" pitchFamily="34" charset="0"/>
              <a:cs typeface="Calibri" panose="020F0502020204030204" pitchFamily="34" charset="0"/>
            </a:rPr>
            <a:t>Frame</a:t>
          </a:r>
          <a:endParaRPr lang="en-US" sz="4400" dirty="0">
            <a:latin typeface="Calibri" panose="020F0502020204030204" pitchFamily="34" charset="0"/>
            <a:cs typeface="Calibri" panose="020F0502020204030204" pitchFamily="34" charset="0"/>
          </a:endParaRPr>
        </a:p>
      </dgm:t>
    </dgm:pt>
    <dgm:pt modelId="{A5704416-9280-40E5-A9F0-585D6B3B664C}" type="parTrans" cxnId="{C6BB5FA9-C8B5-451F-B57C-E55F24741C5B}">
      <dgm:prSet/>
      <dgm:spPr/>
      <dgm:t>
        <a:bodyPr/>
        <a:lstStyle/>
        <a:p>
          <a:endParaRPr lang="en-US" sz="2400">
            <a:latin typeface="Calibri" panose="020F0502020204030204" pitchFamily="34" charset="0"/>
            <a:cs typeface="Calibri" panose="020F0502020204030204" pitchFamily="34" charset="0"/>
          </a:endParaRPr>
        </a:p>
      </dgm:t>
    </dgm:pt>
    <dgm:pt modelId="{F075CE46-E532-4DB4-A3A6-DB16E54C8C38}" type="sibTrans" cxnId="{C6BB5FA9-C8B5-451F-B57C-E55F24741C5B}">
      <dgm:prSet/>
      <dgm:spPr/>
      <dgm:t>
        <a:bodyPr/>
        <a:lstStyle/>
        <a:p>
          <a:endParaRPr lang="en-US" sz="2400">
            <a:latin typeface="Calibri" panose="020F0502020204030204" pitchFamily="34" charset="0"/>
            <a:cs typeface="Calibri" panose="020F0502020204030204" pitchFamily="34" charset="0"/>
          </a:endParaRPr>
        </a:p>
      </dgm:t>
    </dgm:pt>
    <dgm:pt modelId="{926580BB-14AC-40AF-AC79-3F44A493E848}">
      <dgm:prSet phldrT="[Text]" custT="1"/>
      <dgm:spPr/>
      <dgm:t>
        <a:bodyPr/>
        <a:lstStyle/>
        <a:p>
          <a:r>
            <a:rPr lang="en-US" sz="1400" dirty="0">
              <a:latin typeface="Calibri" panose="020F0502020204030204" pitchFamily="34" charset="0"/>
              <a:cs typeface="Calibri" panose="020F0502020204030204" pitchFamily="34" charset="0"/>
            </a:rPr>
            <a:t>Opportunity statement</a:t>
          </a:r>
        </a:p>
      </dgm:t>
    </dgm:pt>
    <dgm:pt modelId="{FD0F45E5-4903-4ECE-B8CE-BFD14D134B24}" type="parTrans" cxnId="{D51B162F-C2D5-4387-8836-008922E5B4DE}">
      <dgm:prSet/>
      <dgm:spPr/>
      <dgm:t>
        <a:bodyPr/>
        <a:lstStyle/>
        <a:p>
          <a:endParaRPr lang="en-US" sz="2400">
            <a:latin typeface="Calibri" panose="020F0502020204030204" pitchFamily="34" charset="0"/>
            <a:cs typeface="Calibri" panose="020F0502020204030204" pitchFamily="34" charset="0"/>
          </a:endParaRPr>
        </a:p>
      </dgm:t>
    </dgm:pt>
    <dgm:pt modelId="{6CFF16DE-28AD-408F-A8B6-5B67F3D532C9}" type="sibTrans" cxnId="{D51B162F-C2D5-4387-8836-008922E5B4DE}">
      <dgm:prSet/>
      <dgm:spPr/>
      <dgm:t>
        <a:bodyPr/>
        <a:lstStyle/>
        <a:p>
          <a:endParaRPr lang="en-US" sz="2400">
            <a:latin typeface="Calibri" panose="020F0502020204030204" pitchFamily="34" charset="0"/>
            <a:cs typeface="Calibri" panose="020F0502020204030204" pitchFamily="34" charset="0"/>
          </a:endParaRPr>
        </a:p>
      </dgm:t>
    </dgm:pt>
    <dgm:pt modelId="{B6F8855B-2A79-4E1C-B926-45ADA3A8A420}">
      <dgm:prSet phldrT="[Text]" custT="1"/>
      <dgm:spPr/>
      <dgm:t>
        <a:bodyPr/>
        <a:lstStyle/>
        <a:p>
          <a:r>
            <a:rPr lang="en-US" sz="1400" dirty="0">
              <a:latin typeface="Calibri" panose="020F0502020204030204" pitchFamily="34" charset="0"/>
              <a:cs typeface="Calibri" panose="020F0502020204030204" pitchFamily="34" charset="0"/>
            </a:rPr>
            <a:t>Data Mapping</a:t>
          </a:r>
        </a:p>
      </dgm:t>
    </dgm:pt>
    <dgm:pt modelId="{BCD18E85-E31E-48CE-868E-D9D7D8492F29}" type="parTrans" cxnId="{7AA33CF4-F54C-4B3E-8991-ABEEAAD1C178}">
      <dgm:prSet/>
      <dgm:spPr/>
      <dgm:t>
        <a:bodyPr/>
        <a:lstStyle/>
        <a:p>
          <a:endParaRPr lang="en-US" sz="2400">
            <a:latin typeface="Calibri" panose="020F0502020204030204" pitchFamily="34" charset="0"/>
            <a:cs typeface="Calibri" panose="020F0502020204030204" pitchFamily="34" charset="0"/>
          </a:endParaRPr>
        </a:p>
      </dgm:t>
    </dgm:pt>
    <dgm:pt modelId="{848441DA-C51B-4E87-911A-362DB9F37FD7}" type="sibTrans" cxnId="{7AA33CF4-F54C-4B3E-8991-ABEEAAD1C178}">
      <dgm:prSet/>
      <dgm:spPr/>
      <dgm:t>
        <a:bodyPr/>
        <a:lstStyle/>
        <a:p>
          <a:endParaRPr lang="en-US" sz="2400">
            <a:latin typeface="Calibri" panose="020F0502020204030204" pitchFamily="34" charset="0"/>
            <a:cs typeface="Calibri" panose="020F0502020204030204" pitchFamily="34" charset="0"/>
          </a:endParaRPr>
        </a:p>
      </dgm:t>
    </dgm:pt>
    <dgm:pt modelId="{EC161690-02B4-4410-BFAC-BE768CC033E9}">
      <dgm:prSet phldrT="[Text]" custT="1"/>
      <dgm:spPr/>
      <dgm:t>
        <a:bodyPr/>
        <a:lstStyle/>
        <a:p>
          <a:r>
            <a:rPr lang="en-US" sz="4000" dirty="0">
              <a:latin typeface="Calibri" panose="020F0502020204030204" pitchFamily="34" charset="0"/>
              <a:cs typeface="Calibri" panose="020F0502020204030204" pitchFamily="34" charset="0"/>
            </a:rPr>
            <a:t>Analyze</a:t>
          </a:r>
          <a:endParaRPr lang="en-US" sz="4400" dirty="0">
            <a:latin typeface="Calibri" panose="020F0502020204030204" pitchFamily="34" charset="0"/>
            <a:cs typeface="Calibri" panose="020F0502020204030204" pitchFamily="34" charset="0"/>
          </a:endParaRPr>
        </a:p>
      </dgm:t>
    </dgm:pt>
    <dgm:pt modelId="{A0FE768B-E13A-4DBB-9D6D-48C084B1EC7D}" type="parTrans" cxnId="{E6FB4DEA-086F-4DF8-99F8-8EF5DAC72D9D}">
      <dgm:prSet/>
      <dgm:spPr/>
      <dgm:t>
        <a:bodyPr/>
        <a:lstStyle/>
        <a:p>
          <a:endParaRPr lang="en-US" sz="2400">
            <a:latin typeface="Calibri" panose="020F0502020204030204" pitchFamily="34" charset="0"/>
            <a:cs typeface="Calibri" panose="020F0502020204030204" pitchFamily="34" charset="0"/>
          </a:endParaRPr>
        </a:p>
      </dgm:t>
    </dgm:pt>
    <dgm:pt modelId="{7621807F-4BF1-42EB-A5B9-C0BDCEFFAC23}" type="sibTrans" cxnId="{E6FB4DEA-086F-4DF8-99F8-8EF5DAC72D9D}">
      <dgm:prSet/>
      <dgm:spPr/>
      <dgm:t>
        <a:bodyPr/>
        <a:lstStyle/>
        <a:p>
          <a:endParaRPr lang="en-US" sz="2400">
            <a:latin typeface="Calibri" panose="020F0502020204030204" pitchFamily="34" charset="0"/>
            <a:cs typeface="Calibri" panose="020F0502020204030204" pitchFamily="34" charset="0"/>
          </a:endParaRPr>
        </a:p>
      </dgm:t>
    </dgm:pt>
    <dgm:pt modelId="{762EA919-5BDC-4DE5-A804-9881ABCCD5E5}">
      <dgm:prSet phldrT="[Text]" custT="1"/>
      <dgm:spPr/>
      <dgm:t>
        <a:bodyPr/>
        <a:lstStyle/>
        <a:p>
          <a:r>
            <a:rPr lang="en-US" sz="1400" dirty="0">
              <a:latin typeface="Calibri" panose="020F0502020204030204" pitchFamily="34" charset="0"/>
              <a:cs typeface="Calibri" panose="020F0502020204030204" pitchFamily="34" charset="0"/>
            </a:rPr>
            <a:t>Torture the data with questions</a:t>
          </a:r>
        </a:p>
      </dgm:t>
    </dgm:pt>
    <dgm:pt modelId="{AB2AB7AC-ED35-43C9-88EC-9EA5C759068C}" type="parTrans" cxnId="{153D162D-334A-42C4-9498-AB56583A1450}">
      <dgm:prSet/>
      <dgm:spPr/>
      <dgm:t>
        <a:bodyPr/>
        <a:lstStyle/>
        <a:p>
          <a:endParaRPr lang="en-US" sz="2400">
            <a:latin typeface="Calibri" panose="020F0502020204030204" pitchFamily="34" charset="0"/>
            <a:cs typeface="Calibri" panose="020F0502020204030204" pitchFamily="34" charset="0"/>
          </a:endParaRPr>
        </a:p>
      </dgm:t>
    </dgm:pt>
    <dgm:pt modelId="{9EBF02D5-CED4-4312-8D64-AF2A7894B280}" type="sibTrans" cxnId="{153D162D-334A-42C4-9498-AB56583A1450}">
      <dgm:prSet/>
      <dgm:spPr/>
      <dgm:t>
        <a:bodyPr/>
        <a:lstStyle/>
        <a:p>
          <a:endParaRPr lang="en-US" sz="2400">
            <a:latin typeface="Calibri" panose="020F0502020204030204" pitchFamily="34" charset="0"/>
            <a:cs typeface="Calibri" panose="020F0502020204030204" pitchFamily="34" charset="0"/>
          </a:endParaRPr>
        </a:p>
      </dgm:t>
    </dgm:pt>
    <dgm:pt modelId="{8582C052-1859-418B-BA09-6CFCAA2C1E6A}">
      <dgm:prSet phldrT="[Text]" custT="1"/>
      <dgm:spPr/>
      <dgm:t>
        <a:bodyPr/>
        <a:lstStyle/>
        <a:p>
          <a:r>
            <a:rPr lang="en-US" sz="1400" dirty="0">
              <a:latin typeface="Calibri" panose="020F0502020204030204" pitchFamily="34" charset="0"/>
              <a:cs typeface="Calibri" panose="020F0502020204030204" pitchFamily="34" charset="0"/>
            </a:rPr>
            <a:t>Create stories through an exploratory data analysis</a:t>
          </a:r>
        </a:p>
      </dgm:t>
    </dgm:pt>
    <dgm:pt modelId="{67A87796-2DD9-47FC-941C-C91EED8F484C}" type="parTrans" cxnId="{30248A93-D9B3-4B56-98FF-F05B804B5A2C}">
      <dgm:prSet/>
      <dgm:spPr/>
      <dgm:t>
        <a:bodyPr/>
        <a:lstStyle/>
        <a:p>
          <a:endParaRPr lang="en-US" sz="2400">
            <a:latin typeface="Calibri" panose="020F0502020204030204" pitchFamily="34" charset="0"/>
            <a:cs typeface="Calibri" panose="020F0502020204030204" pitchFamily="34" charset="0"/>
          </a:endParaRPr>
        </a:p>
      </dgm:t>
    </dgm:pt>
    <dgm:pt modelId="{7CA8E2FF-0E8C-412C-B72C-CB54F5EF5F8D}" type="sibTrans" cxnId="{30248A93-D9B3-4B56-98FF-F05B804B5A2C}">
      <dgm:prSet/>
      <dgm:spPr/>
      <dgm:t>
        <a:bodyPr/>
        <a:lstStyle/>
        <a:p>
          <a:endParaRPr lang="en-US" sz="2400">
            <a:latin typeface="Calibri" panose="020F0502020204030204" pitchFamily="34" charset="0"/>
            <a:cs typeface="Calibri" panose="020F0502020204030204" pitchFamily="34" charset="0"/>
          </a:endParaRPr>
        </a:p>
      </dgm:t>
    </dgm:pt>
    <dgm:pt modelId="{0037E853-CA71-4250-BDCF-DB83F15446AD}">
      <dgm:prSet phldrT="[Text]" custT="1"/>
      <dgm:spPr/>
      <dgm:t>
        <a:bodyPr/>
        <a:lstStyle/>
        <a:p>
          <a:r>
            <a:rPr lang="en-US" sz="4000" dirty="0">
              <a:latin typeface="Calibri" panose="020F0502020204030204" pitchFamily="34" charset="0"/>
              <a:cs typeface="Calibri" panose="020F0502020204030204" pitchFamily="34" charset="0"/>
            </a:rPr>
            <a:t>Solve</a:t>
          </a:r>
          <a:endParaRPr lang="en-US" sz="4400" dirty="0">
            <a:latin typeface="Calibri" panose="020F0502020204030204" pitchFamily="34" charset="0"/>
            <a:cs typeface="Calibri" panose="020F0502020204030204" pitchFamily="34" charset="0"/>
          </a:endParaRPr>
        </a:p>
      </dgm:t>
    </dgm:pt>
    <dgm:pt modelId="{8FED682B-0E5A-4540-9E2C-B21734CD329F}" type="parTrans" cxnId="{3D6D99D1-A35C-4A75-90E5-CC4250BC9C6F}">
      <dgm:prSet/>
      <dgm:spPr/>
      <dgm:t>
        <a:bodyPr/>
        <a:lstStyle/>
        <a:p>
          <a:endParaRPr lang="en-US" sz="2400">
            <a:latin typeface="Calibri" panose="020F0502020204030204" pitchFamily="34" charset="0"/>
            <a:cs typeface="Calibri" panose="020F0502020204030204" pitchFamily="34" charset="0"/>
          </a:endParaRPr>
        </a:p>
      </dgm:t>
    </dgm:pt>
    <dgm:pt modelId="{292E61F6-00BE-46F9-9FEF-282CAEB1CF04}" type="sibTrans" cxnId="{3D6D99D1-A35C-4A75-90E5-CC4250BC9C6F}">
      <dgm:prSet/>
      <dgm:spPr/>
      <dgm:t>
        <a:bodyPr/>
        <a:lstStyle/>
        <a:p>
          <a:endParaRPr lang="en-US" sz="2400">
            <a:latin typeface="Calibri" panose="020F0502020204030204" pitchFamily="34" charset="0"/>
            <a:cs typeface="Calibri" panose="020F0502020204030204" pitchFamily="34" charset="0"/>
          </a:endParaRPr>
        </a:p>
      </dgm:t>
    </dgm:pt>
    <dgm:pt modelId="{BA7550B3-66F2-44F1-813C-143CA901B986}">
      <dgm:prSet phldrT="[Text]" custT="1"/>
      <dgm:spPr/>
      <dgm:t>
        <a:bodyPr/>
        <a:lstStyle/>
        <a:p>
          <a:r>
            <a:rPr lang="en-US" sz="1400" dirty="0">
              <a:latin typeface="Calibri" panose="020F0502020204030204" pitchFamily="34" charset="0"/>
              <a:cs typeface="Calibri" panose="020F0502020204030204" pitchFamily="34" charset="0"/>
            </a:rPr>
            <a:t>Value Proposition</a:t>
          </a:r>
        </a:p>
      </dgm:t>
    </dgm:pt>
    <dgm:pt modelId="{4DDC83F9-DBD7-4700-96FC-7FE75042621C}" type="parTrans" cxnId="{915097EC-05B4-4076-A9C6-7569C384D09F}">
      <dgm:prSet/>
      <dgm:spPr/>
      <dgm:t>
        <a:bodyPr/>
        <a:lstStyle/>
        <a:p>
          <a:endParaRPr lang="en-US" sz="2400">
            <a:latin typeface="Calibri" panose="020F0502020204030204" pitchFamily="34" charset="0"/>
            <a:cs typeface="Calibri" panose="020F0502020204030204" pitchFamily="34" charset="0"/>
          </a:endParaRPr>
        </a:p>
      </dgm:t>
    </dgm:pt>
    <dgm:pt modelId="{714C4FBE-FF8D-45E2-AC7D-3A73A12BE3E1}" type="sibTrans" cxnId="{915097EC-05B4-4076-A9C6-7569C384D09F}">
      <dgm:prSet/>
      <dgm:spPr/>
      <dgm:t>
        <a:bodyPr/>
        <a:lstStyle/>
        <a:p>
          <a:endParaRPr lang="en-US" sz="2400">
            <a:latin typeface="Calibri" panose="020F0502020204030204" pitchFamily="34" charset="0"/>
            <a:cs typeface="Calibri" panose="020F0502020204030204" pitchFamily="34" charset="0"/>
          </a:endParaRPr>
        </a:p>
      </dgm:t>
    </dgm:pt>
    <dgm:pt modelId="{3A19913F-8849-48C7-93E7-04B1A2563F4B}">
      <dgm:prSet phldrT="[Text]" custT="1"/>
      <dgm:spPr/>
      <dgm:t>
        <a:bodyPr/>
        <a:lstStyle/>
        <a:p>
          <a:r>
            <a:rPr lang="en-US" sz="1400" dirty="0">
              <a:latin typeface="Calibri" panose="020F0502020204030204" pitchFamily="34" charset="0"/>
              <a:cs typeface="Calibri" panose="020F0502020204030204" pitchFamily="34" charset="0"/>
            </a:rPr>
            <a:t>Develop AI model</a:t>
          </a:r>
        </a:p>
      </dgm:t>
    </dgm:pt>
    <dgm:pt modelId="{68C10B9A-A3AF-4BC7-B1E8-7B346B3DECC9}" type="parTrans" cxnId="{226C684A-5151-4B12-9FF4-F6AE7A4BB212}">
      <dgm:prSet/>
      <dgm:spPr/>
      <dgm:t>
        <a:bodyPr/>
        <a:lstStyle/>
        <a:p>
          <a:endParaRPr lang="en-US" sz="2400">
            <a:latin typeface="Calibri" panose="020F0502020204030204" pitchFamily="34" charset="0"/>
            <a:cs typeface="Calibri" panose="020F0502020204030204" pitchFamily="34" charset="0"/>
          </a:endParaRPr>
        </a:p>
      </dgm:t>
    </dgm:pt>
    <dgm:pt modelId="{4581EBF2-2B0F-493B-98F0-49EAB68A7DDE}" type="sibTrans" cxnId="{226C684A-5151-4B12-9FF4-F6AE7A4BB212}">
      <dgm:prSet/>
      <dgm:spPr/>
      <dgm:t>
        <a:bodyPr/>
        <a:lstStyle/>
        <a:p>
          <a:endParaRPr lang="en-US" sz="2400">
            <a:latin typeface="Calibri" panose="020F0502020204030204" pitchFamily="34" charset="0"/>
            <a:cs typeface="Calibri" panose="020F0502020204030204" pitchFamily="34" charset="0"/>
          </a:endParaRPr>
        </a:p>
      </dgm:t>
    </dgm:pt>
    <dgm:pt modelId="{23669F44-D941-4EAC-9EC4-98EF0F922BFE}">
      <dgm:prSet phldrT="[Text]" custT="1"/>
      <dgm:spPr/>
      <dgm:t>
        <a:bodyPr/>
        <a:lstStyle/>
        <a:p>
          <a:r>
            <a:rPr lang="en-US" sz="1400" dirty="0">
              <a:latin typeface="Calibri" panose="020F0502020204030204" pitchFamily="34" charset="0"/>
              <a:cs typeface="Calibri" panose="020F0502020204030204" pitchFamily="34" charset="0"/>
            </a:rPr>
            <a:t>Test &amp; Evaluate</a:t>
          </a:r>
        </a:p>
      </dgm:t>
    </dgm:pt>
    <dgm:pt modelId="{4265580B-9498-4920-B50E-06E80754085A}" type="parTrans" cxnId="{780B432B-D738-485E-82E2-9AA8E665A008}">
      <dgm:prSet/>
      <dgm:spPr/>
      <dgm:t>
        <a:bodyPr/>
        <a:lstStyle/>
        <a:p>
          <a:endParaRPr lang="en-US" sz="2400">
            <a:latin typeface="Calibri" panose="020F0502020204030204" pitchFamily="34" charset="0"/>
            <a:cs typeface="Calibri" panose="020F0502020204030204" pitchFamily="34" charset="0"/>
          </a:endParaRPr>
        </a:p>
      </dgm:t>
    </dgm:pt>
    <dgm:pt modelId="{540709D1-BD79-45B4-B6F1-537E7471A298}" type="sibTrans" cxnId="{780B432B-D738-485E-82E2-9AA8E665A008}">
      <dgm:prSet/>
      <dgm:spPr/>
      <dgm:t>
        <a:bodyPr/>
        <a:lstStyle/>
        <a:p>
          <a:endParaRPr lang="en-US" sz="2400">
            <a:latin typeface="Calibri" panose="020F0502020204030204" pitchFamily="34" charset="0"/>
            <a:cs typeface="Calibri" panose="020F0502020204030204" pitchFamily="34" charset="0"/>
          </a:endParaRPr>
        </a:p>
      </dgm:t>
    </dgm:pt>
    <dgm:pt modelId="{B0B47DFE-311C-46C6-8488-23DE3827FBF2}">
      <dgm:prSet phldrT="[Text]" custT="1"/>
      <dgm:spPr/>
      <dgm:t>
        <a:bodyPr/>
        <a:lstStyle/>
        <a:p>
          <a:r>
            <a:rPr lang="en-US" sz="1400" dirty="0">
              <a:latin typeface="Calibri" panose="020F0502020204030204" pitchFamily="34" charset="0"/>
              <a:cs typeface="Calibri" panose="020F0502020204030204" pitchFamily="34" charset="0"/>
            </a:rPr>
            <a:t>Map data to idea to process to value added</a:t>
          </a:r>
        </a:p>
      </dgm:t>
    </dgm:pt>
    <dgm:pt modelId="{2E148379-405C-45BD-9F60-3F74E103B7F4}" type="parTrans" cxnId="{CE3C0D68-C452-425E-BFA7-6929C6E90FEB}">
      <dgm:prSet/>
      <dgm:spPr/>
      <dgm:t>
        <a:bodyPr/>
        <a:lstStyle/>
        <a:p>
          <a:endParaRPr lang="en-US" sz="2400">
            <a:latin typeface="Calibri" panose="020F0502020204030204" pitchFamily="34" charset="0"/>
            <a:cs typeface="Calibri" panose="020F0502020204030204" pitchFamily="34" charset="0"/>
          </a:endParaRPr>
        </a:p>
      </dgm:t>
    </dgm:pt>
    <dgm:pt modelId="{237D57B4-0B1E-495C-BC35-2D9C6393ADDF}" type="sibTrans" cxnId="{CE3C0D68-C452-425E-BFA7-6929C6E90FEB}">
      <dgm:prSet/>
      <dgm:spPr/>
      <dgm:t>
        <a:bodyPr/>
        <a:lstStyle/>
        <a:p>
          <a:endParaRPr lang="en-US" sz="2400">
            <a:latin typeface="Calibri" panose="020F0502020204030204" pitchFamily="34" charset="0"/>
            <a:cs typeface="Calibri" panose="020F0502020204030204" pitchFamily="34" charset="0"/>
          </a:endParaRPr>
        </a:p>
      </dgm:t>
    </dgm:pt>
    <dgm:pt modelId="{FA61CDD8-DBF6-4E46-9F6C-30D9BDBB5221}">
      <dgm:prSet phldrT="[Text]" custT="1"/>
      <dgm:spPr/>
      <dgm:t>
        <a:bodyPr/>
        <a:lstStyle/>
        <a:p>
          <a:r>
            <a:rPr lang="en-US" sz="4000" dirty="0">
              <a:latin typeface="Calibri" panose="020F0502020204030204" pitchFamily="34" charset="0"/>
              <a:cs typeface="Calibri" panose="020F0502020204030204" pitchFamily="34" charset="0"/>
            </a:rPr>
            <a:t>Transform</a:t>
          </a:r>
        </a:p>
      </dgm:t>
    </dgm:pt>
    <dgm:pt modelId="{4246A1E8-0E22-4D2E-A797-F248BBDE248B}" type="parTrans" cxnId="{961DD343-9C3B-44DF-8098-A95E1E7F0B3A}">
      <dgm:prSet/>
      <dgm:spPr/>
      <dgm:t>
        <a:bodyPr/>
        <a:lstStyle/>
        <a:p>
          <a:endParaRPr lang="en-US" sz="2400">
            <a:latin typeface="Calibri" panose="020F0502020204030204" pitchFamily="34" charset="0"/>
            <a:cs typeface="Calibri" panose="020F0502020204030204" pitchFamily="34" charset="0"/>
          </a:endParaRPr>
        </a:p>
      </dgm:t>
    </dgm:pt>
    <dgm:pt modelId="{5390C4B7-0949-4843-9B05-8FF9328AB410}" type="sibTrans" cxnId="{961DD343-9C3B-44DF-8098-A95E1E7F0B3A}">
      <dgm:prSet/>
      <dgm:spPr/>
      <dgm:t>
        <a:bodyPr/>
        <a:lstStyle/>
        <a:p>
          <a:endParaRPr lang="en-US" sz="2400">
            <a:latin typeface="Calibri" panose="020F0502020204030204" pitchFamily="34" charset="0"/>
            <a:cs typeface="Calibri" panose="020F0502020204030204" pitchFamily="34" charset="0"/>
          </a:endParaRPr>
        </a:p>
      </dgm:t>
    </dgm:pt>
    <dgm:pt modelId="{09DF95A9-E1C5-4D42-A8F7-7C9B5504B5C1}">
      <dgm:prSet phldrT="[Text]" custT="1"/>
      <dgm:spPr/>
      <dgm:t>
        <a:bodyPr/>
        <a:lstStyle/>
        <a:p>
          <a:r>
            <a:rPr lang="en-US" sz="1400" dirty="0">
              <a:latin typeface="Calibri" panose="020F0502020204030204" pitchFamily="34" charset="0"/>
              <a:cs typeface="Calibri" panose="020F0502020204030204" pitchFamily="34" charset="0"/>
            </a:rPr>
            <a:t>Deploy and scale solution</a:t>
          </a:r>
        </a:p>
      </dgm:t>
    </dgm:pt>
    <dgm:pt modelId="{6D07051B-9411-41A6-89B0-6AFD720D9549}" type="parTrans" cxnId="{D51AB9D9-1779-4B91-B724-EC837031E861}">
      <dgm:prSet/>
      <dgm:spPr/>
      <dgm:t>
        <a:bodyPr/>
        <a:lstStyle/>
        <a:p>
          <a:endParaRPr lang="en-US" sz="2400">
            <a:latin typeface="Calibri" panose="020F0502020204030204" pitchFamily="34" charset="0"/>
            <a:cs typeface="Calibri" panose="020F0502020204030204" pitchFamily="34" charset="0"/>
          </a:endParaRPr>
        </a:p>
      </dgm:t>
    </dgm:pt>
    <dgm:pt modelId="{1378EDC8-882C-40C7-A59C-D2F408CA2474}" type="sibTrans" cxnId="{D51AB9D9-1779-4B91-B724-EC837031E861}">
      <dgm:prSet/>
      <dgm:spPr/>
      <dgm:t>
        <a:bodyPr/>
        <a:lstStyle/>
        <a:p>
          <a:endParaRPr lang="en-US" sz="2400">
            <a:latin typeface="Calibri" panose="020F0502020204030204" pitchFamily="34" charset="0"/>
            <a:cs typeface="Calibri" panose="020F0502020204030204" pitchFamily="34" charset="0"/>
          </a:endParaRPr>
        </a:p>
      </dgm:t>
    </dgm:pt>
    <dgm:pt modelId="{938F79C5-AA4C-47C3-A374-6426D1899A5D}">
      <dgm:prSet phldrT="[Text]" custT="1"/>
      <dgm:spPr/>
      <dgm:t>
        <a:bodyPr/>
        <a:lstStyle/>
        <a:p>
          <a:r>
            <a:rPr lang="en-US" sz="1400" dirty="0">
              <a:latin typeface="Calibri" panose="020F0502020204030204" pitchFamily="34" charset="0"/>
              <a:cs typeface="Calibri" panose="020F0502020204030204" pitchFamily="34" charset="0"/>
            </a:rPr>
            <a:t>Integrate solution into existing business process</a:t>
          </a:r>
        </a:p>
      </dgm:t>
    </dgm:pt>
    <dgm:pt modelId="{8EBA55BB-861F-4006-B75E-8E571773860D}" type="parTrans" cxnId="{FAAF0E99-4685-480B-ABA4-D4372CE51612}">
      <dgm:prSet/>
      <dgm:spPr/>
      <dgm:t>
        <a:bodyPr/>
        <a:lstStyle/>
        <a:p>
          <a:endParaRPr lang="en-US" sz="2400">
            <a:latin typeface="Calibri" panose="020F0502020204030204" pitchFamily="34" charset="0"/>
            <a:cs typeface="Calibri" panose="020F0502020204030204" pitchFamily="34" charset="0"/>
          </a:endParaRPr>
        </a:p>
      </dgm:t>
    </dgm:pt>
    <dgm:pt modelId="{38351A78-D702-4834-9746-AF21A2305F36}" type="sibTrans" cxnId="{FAAF0E99-4685-480B-ABA4-D4372CE51612}">
      <dgm:prSet/>
      <dgm:spPr/>
      <dgm:t>
        <a:bodyPr/>
        <a:lstStyle/>
        <a:p>
          <a:endParaRPr lang="en-US" sz="2400">
            <a:latin typeface="Calibri" panose="020F0502020204030204" pitchFamily="34" charset="0"/>
            <a:cs typeface="Calibri" panose="020F0502020204030204" pitchFamily="34" charset="0"/>
          </a:endParaRPr>
        </a:p>
      </dgm:t>
    </dgm:pt>
    <dgm:pt modelId="{68B5131E-384A-402B-A62D-9198C9C23143}">
      <dgm:prSet phldrT="[Text]" custT="1"/>
      <dgm:spPr/>
      <dgm:t>
        <a:bodyPr/>
        <a:lstStyle/>
        <a:p>
          <a:r>
            <a:rPr lang="en-US" sz="1400" dirty="0">
              <a:latin typeface="Calibri" panose="020F0502020204030204" pitchFamily="34" charset="0"/>
              <a:cs typeface="Calibri" panose="020F0502020204030204" pitchFamily="34" charset="0"/>
            </a:rPr>
            <a:t>Train people on new solution</a:t>
          </a:r>
        </a:p>
      </dgm:t>
    </dgm:pt>
    <dgm:pt modelId="{CEAE52B8-F3BC-4A71-B49A-2FF7942D5341}" type="parTrans" cxnId="{EF679C44-B2A1-4A87-ABEB-D8A5A78D9D6C}">
      <dgm:prSet/>
      <dgm:spPr/>
      <dgm:t>
        <a:bodyPr/>
        <a:lstStyle/>
        <a:p>
          <a:endParaRPr lang="en-US" sz="2400">
            <a:latin typeface="Calibri" panose="020F0502020204030204" pitchFamily="34" charset="0"/>
            <a:cs typeface="Calibri" panose="020F0502020204030204" pitchFamily="34" charset="0"/>
          </a:endParaRPr>
        </a:p>
      </dgm:t>
    </dgm:pt>
    <dgm:pt modelId="{E8D3A4DD-992E-491E-A5A0-F4A52BC4FF91}" type="sibTrans" cxnId="{EF679C44-B2A1-4A87-ABEB-D8A5A78D9D6C}">
      <dgm:prSet/>
      <dgm:spPr/>
      <dgm:t>
        <a:bodyPr/>
        <a:lstStyle/>
        <a:p>
          <a:endParaRPr lang="en-US" sz="2400">
            <a:latin typeface="Calibri" panose="020F0502020204030204" pitchFamily="34" charset="0"/>
            <a:cs typeface="Calibri" panose="020F0502020204030204" pitchFamily="34" charset="0"/>
          </a:endParaRPr>
        </a:p>
      </dgm:t>
    </dgm:pt>
    <dgm:pt modelId="{0FDE142E-94D5-4A58-BB2C-5A11CEE49532}">
      <dgm:prSet phldrT="[Text]" custT="1"/>
      <dgm:spPr/>
      <dgm:t>
        <a:bodyPr/>
        <a:lstStyle/>
        <a:p>
          <a:r>
            <a:rPr lang="en-US" sz="1400" dirty="0">
              <a:latin typeface="Calibri" panose="020F0502020204030204" pitchFamily="34" charset="0"/>
              <a:cs typeface="Calibri" panose="020F0502020204030204" pitchFamily="34" charset="0"/>
            </a:rPr>
            <a:t>Generate alternatives for possible AI models</a:t>
          </a:r>
        </a:p>
      </dgm:t>
    </dgm:pt>
    <dgm:pt modelId="{20AAC694-36CE-4F1D-A4A9-6F1D44F902D8}" type="parTrans" cxnId="{394417EB-3941-4415-998D-50BCC1447153}">
      <dgm:prSet/>
      <dgm:spPr/>
      <dgm:t>
        <a:bodyPr/>
        <a:lstStyle/>
        <a:p>
          <a:endParaRPr lang="en-US" sz="2400">
            <a:latin typeface="Calibri" panose="020F0502020204030204" pitchFamily="34" charset="0"/>
            <a:cs typeface="Calibri" panose="020F0502020204030204" pitchFamily="34" charset="0"/>
          </a:endParaRPr>
        </a:p>
      </dgm:t>
    </dgm:pt>
    <dgm:pt modelId="{CD978423-1A76-44B6-9A83-FA95795420BC}" type="sibTrans" cxnId="{394417EB-3941-4415-998D-50BCC1447153}">
      <dgm:prSet/>
      <dgm:spPr/>
      <dgm:t>
        <a:bodyPr/>
        <a:lstStyle/>
        <a:p>
          <a:endParaRPr lang="en-US" sz="2400">
            <a:latin typeface="Calibri" panose="020F0502020204030204" pitchFamily="34" charset="0"/>
            <a:cs typeface="Calibri" panose="020F0502020204030204" pitchFamily="34" charset="0"/>
          </a:endParaRPr>
        </a:p>
      </dgm:t>
    </dgm:pt>
    <dgm:pt modelId="{965AC88C-5B25-4105-961E-6BA3845916CA}">
      <dgm:prSet phldrT="[Text]" custT="1"/>
      <dgm:spPr/>
      <dgm:t>
        <a:bodyPr/>
        <a:lstStyle/>
        <a:p>
          <a:r>
            <a:rPr lang="en-US" sz="1400" dirty="0">
              <a:latin typeface="Calibri" panose="020F0502020204030204" pitchFamily="34" charset="0"/>
              <a:cs typeface="Calibri" panose="020F0502020204030204" pitchFamily="34" charset="0"/>
            </a:rPr>
            <a:t>Suggest complementary solution (non AI)</a:t>
          </a:r>
        </a:p>
      </dgm:t>
    </dgm:pt>
    <dgm:pt modelId="{78AE7CA7-9F82-42FA-878F-A76B78E8BD43}" type="parTrans" cxnId="{722AFFF0-5026-45E7-A95E-3E8F4EA3DDB0}">
      <dgm:prSet/>
      <dgm:spPr/>
      <dgm:t>
        <a:bodyPr/>
        <a:lstStyle/>
        <a:p>
          <a:endParaRPr lang="en-US"/>
        </a:p>
      </dgm:t>
    </dgm:pt>
    <dgm:pt modelId="{73AF494A-1FA8-4905-A72A-96734F032750}" type="sibTrans" cxnId="{722AFFF0-5026-45E7-A95E-3E8F4EA3DDB0}">
      <dgm:prSet/>
      <dgm:spPr/>
      <dgm:t>
        <a:bodyPr/>
        <a:lstStyle/>
        <a:p>
          <a:endParaRPr lang="en-US"/>
        </a:p>
      </dgm:t>
    </dgm:pt>
    <dgm:pt modelId="{D685E43B-D558-4581-A1FE-0D5B169BDFD5}" type="pres">
      <dgm:prSet presAssocID="{B7A7E6DD-8BB8-435C-B9EE-9791D3554144}" presName="layout" presStyleCnt="0">
        <dgm:presLayoutVars>
          <dgm:chMax/>
          <dgm:chPref/>
          <dgm:dir/>
          <dgm:resizeHandles/>
        </dgm:presLayoutVars>
      </dgm:prSet>
      <dgm:spPr/>
    </dgm:pt>
    <dgm:pt modelId="{50CC09BD-E44F-43EE-860B-53C0EE975A72}" type="pres">
      <dgm:prSet presAssocID="{8FD7E5C1-EF24-4509-ABA9-A39D5BCC3E08}" presName="root" presStyleCnt="0">
        <dgm:presLayoutVars>
          <dgm:chMax/>
          <dgm:chPref/>
        </dgm:presLayoutVars>
      </dgm:prSet>
      <dgm:spPr/>
    </dgm:pt>
    <dgm:pt modelId="{E50E2057-8F30-4969-81F2-90AD836140E5}" type="pres">
      <dgm:prSet presAssocID="{8FD7E5C1-EF24-4509-ABA9-A39D5BCC3E08}" presName="rootComposite" presStyleCnt="0">
        <dgm:presLayoutVars/>
      </dgm:prSet>
      <dgm:spPr/>
    </dgm:pt>
    <dgm:pt modelId="{1CB5CE2F-9FE5-464F-82E2-AEB45F42F88B}" type="pres">
      <dgm:prSet presAssocID="{8FD7E5C1-EF24-4509-ABA9-A39D5BCC3E08}" presName="ParentAccent" presStyleLbl="alignNode1" presStyleIdx="0" presStyleCnt="4"/>
      <dgm:spPr/>
    </dgm:pt>
    <dgm:pt modelId="{19511701-D242-4DC6-8BAD-1FD97DC98E25}" type="pres">
      <dgm:prSet presAssocID="{8FD7E5C1-EF24-4509-ABA9-A39D5BCC3E08}" presName="ParentSmallAccent" presStyleLbl="fgAcc1" presStyleIdx="0" presStyleCnt="4"/>
      <dgm:spPr/>
    </dgm:pt>
    <dgm:pt modelId="{FA05F7D0-C0B7-4672-89A1-A331135683C5}" type="pres">
      <dgm:prSet presAssocID="{8FD7E5C1-EF24-4509-ABA9-A39D5BCC3E08}" presName="Parent" presStyleLbl="revTx" presStyleIdx="0" presStyleCnt="17">
        <dgm:presLayoutVars>
          <dgm:chMax/>
          <dgm:chPref val="4"/>
          <dgm:bulletEnabled val="1"/>
        </dgm:presLayoutVars>
      </dgm:prSet>
      <dgm:spPr/>
    </dgm:pt>
    <dgm:pt modelId="{C2BC7980-DAA4-4C78-B876-E48409FA5F48}" type="pres">
      <dgm:prSet presAssocID="{8FD7E5C1-EF24-4509-ABA9-A39D5BCC3E08}" presName="childShape" presStyleCnt="0">
        <dgm:presLayoutVars>
          <dgm:chMax val="0"/>
          <dgm:chPref val="0"/>
        </dgm:presLayoutVars>
      </dgm:prSet>
      <dgm:spPr/>
    </dgm:pt>
    <dgm:pt modelId="{AF75DF1A-3A6F-47ED-9036-BF01416B8404}" type="pres">
      <dgm:prSet presAssocID="{926580BB-14AC-40AF-AC79-3F44A493E848}" presName="childComposite" presStyleCnt="0">
        <dgm:presLayoutVars>
          <dgm:chMax val="0"/>
          <dgm:chPref val="0"/>
        </dgm:presLayoutVars>
      </dgm:prSet>
      <dgm:spPr/>
    </dgm:pt>
    <dgm:pt modelId="{05FB045F-2B78-4830-8527-C5927E65793C}" type="pres">
      <dgm:prSet presAssocID="{926580BB-14AC-40AF-AC79-3F44A493E848}" presName="ChildAccent" presStyleLbl="solidFgAcc1" presStyleIdx="0" presStyleCnt="13"/>
      <dgm:spPr/>
    </dgm:pt>
    <dgm:pt modelId="{2DF7823F-4139-4BA2-B80E-DA6193A8B718}" type="pres">
      <dgm:prSet presAssocID="{926580BB-14AC-40AF-AC79-3F44A493E848}" presName="Child" presStyleLbl="revTx" presStyleIdx="1" presStyleCnt="17">
        <dgm:presLayoutVars>
          <dgm:chMax val="0"/>
          <dgm:chPref val="0"/>
          <dgm:bulletEnabled val="1"/>
        </dgm:presLayoutVars>
      </dgm:prSet>
      <dgm:spPr/>
    </dgm:pt>
    <dgm:pt modelId="{C3907047-B2A6-4FDE-B6F0-8DE464B72365}" type="pres">
      <dgm:prSet presAssocID="{BA7550B3-66F2-44F1-813C-143CA901B986}" presName="childComposite" presStyleCnt="0">
        <dgm:presLayoutVars>
          <dgm:chMax val="0"/>
          <dgm:chPref val="0"/>
        </dgm:presLayoutVars>
      </dgm:prSet>
      <dgm:spPr/>
    </dgm:pt>
    <dgm:pt modelId="{1BB5BEE1-7F2B-4FF5-8DBA-88310DB6E5E2}" type="pres">
      <dgm:prSet presAssocID="{BA7550B3-66F2-44F1-813C-143CA901B986}" presName="ChildAccent" presStyleLbl="solidFgAcc1" presStyleIdx="1" presStyleCnt="13"/>
      <dgm:spPr/>
    </dgm:pt>
    <dgm:pt modelId="{5186BF51-03FE-4522-B588-B3FCA6FEE325}" type="pres">
      <dgm:prSet presAssocID="{BA7550B3-66F2-44F1-813C-143CA901B986}" presName="Child" presStyleLbl="revTx" presStyleIdx="2" presStyleCnt="17">
        <dgm:presLayoutVars>
          <dgm:chMax val="0"/>
          <dgm:chPref val="0"/>
          <dgm:bulletEnabled val="1"/>
        </dgm:presLayoutVars>
      </dgm:prSet>
      <dgm:spPr/>
    </dgm:pt>
    <dgm:pt modelId="{88237D7C-DD84-4C5A-AF91-949DB2211C1F}" type="pres">
      <dgm:prSet presAssocID="{B6F8855B-2A79-4E1C-B926-45ADA3A8A420}" presName="childComposite" presStyleCnt="0">
        <dgm:presLayoutVars>
          <dgm:chMax val="0"/>
          <dgm:chPref val="0"/>
        </dgm:presLayoutVars>
      </dgm:prSet>
      <dgm:spPr/>
    </dgm:pt>
    <dgm:pt modelId="{1CD95842-77DB-447E-BCAF-EF800C4C313A}" type="pres">
      <dgm:prSet presAssocID="{B6F8855B-2A79-4E1C-B926-45ADA3A8A420}" presName="ChildAccent" presStyleLbl="solidFgAcc1" presStyleIdx="2" presStyleCnt="13"/>
      <dgm:spPr/>
    </dgm:pt>
    <dgm:pt modelId="{1AE52163-507A-4A6E-B1D5-25B953E13157}" type="pres">
      <dgm:prSet presAssocID="{B6F8855B-2A79-4E1C-B926-45ADA3A8A420}" presName="Child" presStyleLbl="revTx" presStyleIdx="3" presStyleCnt="17">
        <dgm:presLayoutVars>
          <dgm:chMax val="0"/>
          <dgm:chPref val="0"/>
          <dgm:bulletEnabled val="1"/>
        </dgm:presLayoutVars>
      </dgm:prSet>
      <dgm:spPr/>
    </dgm:pt>
    <dgm:pt modelId="{672CAC54-E1C2-4A3D-A368-9898B5045B83}" type="pres">
      <dgm:prSet presAssocID="{B0B47DFE-311C-46C6-8488-23DE3827FBF2}" presName="childComposite" presStyleCnt="0">
        <dgm:presLayoutVars>
          <dgm:chMax val="0"/>
          <dgm:chPref val="0"/>
        </dgm:presLayoutVars>
      </dgm:prSet>
      <dgm:spPr/>
    </dgm:pt>
    <dgm:pt modelId="{930D2D38-8585-454E-A8C9-372EDBE9A0AB}" type="pres">
      <dgm:prSet presAssocID="{B0B47DFE-311C-46C6-8488-23DE3827FBF2}" presName="ChildAccent" presStyleLbl="solidFgAcc1" presStyleIdx="3" presStyleCnt="13"/>
      <dgm:spPr/>
    </dgm:pt>
    <dgm:pt modelId="{BBA1A326-4DCD-4385-9CD5-6C8F8EF5DF3F}" type="pres">
      <dgm:prSet presAssocID="{B0B47DFE-311C-46C6-8488-23DE3827FBF2}" presName="Child" presStyleLbl="revTx" presStyleIdx="4" presStyleCnt="17">
        <dgm:presLayoutVars>
          <dgm:chMax val="0"/>
          <dgm:chPref val="0"/>
          <dgm:bulletEnabled val="1"/>
        </dgm:presLayoutVars>
      </dgm:prSet>
      <dgm:spPr/>
    </dgm:pt>
    <dgm:pt modelId="{1CB5F0BD-143A-4D61-9155-4440F2737FBB}" type="pres">
      <dgm:prSet presAssocID="{EC161690-02B4-4410-BFAC-BE768CC033E9}" presName="root" presStyleCnt="0">
        <dgm:presLayoutVars>
          <dgm:chMax/>
          <dgm:chPref/>
        </dgm:presLayoutVars>
      </dgm:prSet>
      <dgm:spPr/>
    </dgm:pt>
    <dgm:pt modelId="{ADD05AB7-0589-4763-A195-A15E4E2CEADA}" type="pres">
      <dgm:prSet presAssocID="{EC161690-02B4-4410-BFAC-BE768CC033E9}" presName="rootComposite" presStyleCnt="0">
        <dgm:presLayoutVars/>
      </dgm:prSet>
      <dgm:spPr/>
    </dgm:pt>
    <dgm:pt modelId="{1EA5F3C6-BD39-4187-A450-435CCC03A579}" type="pres">
      <dgm:prSet presAssocID="{EC161690-02B4-4410-BFAC-BE768CC033E9}" presName="ParentAccent" presStyleLbl="alignNode1" presStyleIdx="1" presStyleCnt="4"/>
      <dgm:spPr/>
    </dgm:pt>
    <dgm:pt modelId="{2053AF43-2349-4965-99A8-297142F0301E}" type="pres">
      <dgm:prSet presAssocID="{EC161690-02B4-4410-BFAC-BE768CC033E9}" presName="ParentSmallAccent" presStyleLbl="fgAcc1" presStyleIdx="1" presStyleCnt="4"/>
      <dgm:spPr/>
    </dgm:pt>
    <dgm:pt modelId="{3BBC9897-F240-4E7C-963E-B733B710DEB8}" type="pres">
      <dgm:prSet presAssocID="{EC161690-02B4-4410-BFAC-BE768CC033E9}" presName="Parent" presStyleLbl="revTx" presStyleIdx="5" presStyleCnt="17">
        <dgm:presLayoutVars>
          <dgm:chMax/>
          <dgm:chPref val="4"/>
          <dgm:bulletEnabled val="1"/>
        </dgm:presLayoutVars>
      </dgm:prSet>
      <dgm:spPr/>
    </dgm:pt>
    <dgm:pt modelId="{1D279617-BC8A-41EB-8EB9-1E0128E48971}" type="pres">
      <dgm:prSet presAssocID="{EC161690-02B4-4410-BFAC-BE768CC033E9}" presName="childShape" presStyleCnt="0">
        <dgm:presLayoutVars>
          <dgm:chMax val="0"/>
          <dgm:chPref val="0"/>
        </dgm:presLayoutVars>
      </dgm:prSet>
      <dgm:spPr/>
    </dgm:pt>
    <dgm:pt modelId="{DD51F8BE-7329-42B3-A2A7-530AA6713721}" type="pres">
      <dgm:prSet presAssocID="{762EA919-5BDC-4DE5-A804-9881ABCCD5E5}" presName="childComposite" presStyleCnt="0">
        <dgm:presLayoutVars>
          <dgm:chMax val="0"/>
          <dgm:chPref val="0"/>
        </dgm:presLayoutVars>
      </dgm:prSet>
      <dgm:spPr/>
    </dgm:pt>
    <dgm:pt modelId="{7289E67D-7DB3-491E-9843-E52B76661971}" type="pres">
      <dgm:prSet presAssocID="{762EA919-5BDC-4DE5-A804-9881ABCCD5E5}" presName="ChildAccent" presStyleLbl="solidFgAcc1" presStyleIdx="4" presStyleCnt="13"/>
      <dgm:spPr/>
    </dgm:pt>
    <dgm:pt modelId="{9D00923D-0A86-4B3A-97CD-33AD9575244D}" type="pres">
      <dgm:prSet presAssocID="{762EA919-5BDC-4DE5-A804-9881ABCCD5E5}" presName="Child" presStyleLbl="revTx" presStyleIdx="6" presStyleCnt="17">
        <dgm:presLayoutVars>
          <dgm:chMax val="0"/>
          <dgm:chPref val="0"/>
          <dgm:bulletEnabled val="1"/>
        </dgm:presLayoutVars>
      </dgm:prSet>
      <dgm:spPr/>
    </dgm:pt>
    <dgm:pt modelId="{BFB5EE31-9115-4AB4-864C-EB2953EA2F68}" type="pres">
      <dgm:prSet presAssocID="{8582C052-1859-418B-BA09-6CFCAA2C1E6A}" presName="childComposite" presStyleCnt="0">
        <dgm:presLayoutVars>
          <dgm:chMax val="0"/>
          <dgm:chPref val="0"/>
        </dgm:presLayoutVars>
      </dgm:prSet>
      <dgm:spPr/>
    </dgm:pt>
    <dgm:pt modelId="{7F9E5BBB-5A72-4B4F-96DA-083F5E89602C}" type="pres">
      <dgm:prSet presAssocID="{8582C052-1859-418B-BA09-6CFCAA2C1E6A}" presName="ChildAccent" presStyleLbl="solidFgAcc1" presStyleIdx="5" presStyleCnt="13"/>
      <dgm:spPr/>
    </dgm:pt>
    <dgm:pt modelId="{6AFD23E0-DB49-4AFB-BCF2-D2173991D56F}" type="pres">
      <dgm:prSet presAssocID="{8582C052-1859-418B-BA09-6CFCAA2C1E6A}" presName="Child" presStyleLbl="revTx" presStyleIdx="7" presStyleCnt="17">
        <dgm:presLayoutVars>
          <dgm:chMax val="0"/>
          <dgm:chPref val="0"/>
          <dgm:bulletEnabled val="1"/>
        </dgm:presLayoutVars>
      </dgm:prSet>
      <dgm:spPr/>
    </dgm:pt>
    <dgm:pt modelId="{911FFCDD-E13A-4385-B617-63AA7372CC2B}" type="pres">
      <dgm:prSet presAssocID="{0FDE142E-94D5-4A58-BB2C-5A11CEE49532}" presName="childComposite" presStyleCnt="0">
        <dgm:presLayoutVars>
          <dgm:chMax val="0"/>
          <dgm:chPref val="0"/>
        </dgm:presLayoutVars>
      </dgm:prSet>
      <dgm:spPr/>
    </dgm:pt>
    <dgm:pt modelId="{CC6F31DC-FA95-4B53-90EB-1C4EA8392718}" type="pres">
      <dgm:prSet presAssocID="{0FDE142E-94D5-4A58-BB2C-5A11CEE49532}" presName="ChildAccent" presStyleLbl="solidFgAcc1" presStyleIdx="6" presStyleCnt="13"/>
      <dgm:spPr/>
    </dgm:pt>
    <dgm:pt modelId="{264B3F96-E467-41B3-B9F6-058CCD267905}" type="pres">
      <dgm:prSet presAssocID="{0FDE142E-94D5-4A58-BB2C-5A11CEE49532}" presName="Child" presStyleLbl="revTx" presStyleIdx="8" presStyleCnt="17">
        <dgm:presLayoutVars>
          <dgm:chMax val="0"/>
          <dgm:chPref val="0"/>
          <dgm:bulletEnabled val="1"/>
        </dgm:presLayoutVars>
      </dgm:prSet>
      <dgm:spPr/>
    </dgm:pt>
    <dgm:pt modelId="{0DB9B11C-9573-4EA4-B3D6-F6545BA837C6}" type="pres">
      <dgm:prSet presAssocID="{0037E853-CA71-4250-BDCF-DB83F15446AD}" presName="root" presStyleCnt="0">
        <dgm:presLayoutVars>
          <dgm:chMax/>
          <dgm:chPref/>
        </dgm:presLayoutVars>
      </dgm:prSet>
      <dgm:spPr/>
    </dgm:pt>
    <dgm:pt modelId="{D5A36644-B066-481D-92DB-B8118B180F02}" type="pres">
      <dgm:prSet presAssocID="{0037E853-CA71-4250-BDCF-DB83F15446AD}" presName="rootComposite" presStyleCnt="0">
        <dgm:presLayoutVars/>
      </dgm:prSet>
      <dgm:spPr/>
    </dgm:pt>
    <dgm:pt modelId="{256AA790-796E-4530-AAAA-5E18930F6DE3}" type="pres">
      <dgm:prSet presAssocID="{0037E853-CA71-4250-BDCF-DB83F15446AD}" presName="ParentAccent" presStyleLbl="alignNode1" presStyleIdx="2" presStyleCnt="4"/>
      <dgm:spPr/>
    </dgm:pt>
    <dgm:pt modelId="{5FC600A6-E38A-4ED7-AA51-D8C8694C969F}" type="pres">
      <dgm:prSet presAssocID="{0037E853-CA71-4250-BDCF-DB83F15446AD}" presName="ParentSmallAccent" presStyleLbl="fgAcc1" presStyleIdx="2" presStyleCnt="4"/>
      <dgm:spPr/>
    </dgm:pt>
    <dgm:pt modelId="{310212E5-F2E4-4E72-8FBE-3C14CFBD4745}" type="pres">
      <dgm:prSet presAssocID="{0037E853-CA71-4250-BDCF-DB83F15446AD}" presName="Parent" presStyleLbl="revTx" presStyleIdx="9" presStyleCnt="17">
        <dgm:presLayoutVars>
          <dgm:chMax/>
          <dgm:chPref val="4"/>
          <dgm:bulletEnabled val="1"/>
        </dgm:presLayoutVars>
      </dgm:prSet>
      <dgm:spPr/>
    </dgm:pt>
    <dgm:pt modelId="{D0EAB1B3-9A74-4789-A5E0-658F7563245A}" type="pres">
      <dgm:prSet presAssocID="{0037E853-CA71-4250-BDCF-DB83F15446AD}" presName="childShape" presStyleCnt="0">
        <dgm:presLayoutVars>
          <dgm:chMax val="0"/>
          <dgm:chPref val="0"/>
        </dgm:presLayoutVars>
      </dgm:prSet>
      <dgm:spPr/>
    </dgm:pt>
    <dgm:pt modelId="{ED8AB33E-8412-4756-BE62-744FAE7C8BE8}" type="pres">
      <dgm:prSet presAssocID="{3A19913F-8849-48C7-93E7-04B1A2563F4B}" presName="childComposite" presStyleCnt="0">
        <dgm:presLayoutVars>
          <dgm:chMax val="0"/>
          <dgm:chPref val="0"/>
        </dgm:presLayoutVars>
      </dgm:prSet>
      <dgm:spPr/>
    </dgm:pt>
    <dgm:pt modelId="{F5551BA6-27F1-4655-B88B-841DEEA76C4E}" type="pres">
      <dgm:prSet presAssocID="{3A19913F-8849-48C7-93E7-04B1A2563F4B}" presName="ChildAccent" presStyleLbl="solidFgAcc1" presStyleIdx="7" presStyleCnt="13"/>
      <dgm:spPr/>
    </dgm:pt>
    <dgm:pt modelId="{A0C01CE5-BB1C-42DE-AC81-23A1BA049346}" type="pres">
      <dgm:prSet presAssocID="{3A19913F-8849-48C7-93E7-04B1A2563F4B}" presName="Child" presStyleLbl="revTx" presStyleIdx="10" presStyleCnt="17">
        <dgm:presLayoutVars>
          <dgm:chMax val="0"/>
          <dgm:chPref val="0"/>
          <dgm:bulletEnabled val="1"/>
        </dgm:presLayoutVars>
      </dgm:prSet>
      <dgm:spPr/>
    </dgm:pt>
    <dgm:pt modelId="{9E131E22-437B-480F-BA3D-C1F320C44512}" type="pres">
      <dgm:prSet presAssocID="{23669F44-D941-4EAC-9EC4-98EF0F922BFE}" presName="childComposite" presStyleCnt="0">
        <dgm:presLayoutVars>
          <dgm:chMax val="0"/>
          <dgm:chPref val="0"/>
        </dgm:presLayoutVars>
      </dgm:prSet>
      <dgm:spPr/>
    </dgm:pt>
    <dgm:pt modelId="{1EA09ACE-3C1A-4D8D-8A71-3FDB4DAABD52}" type="pres">
      <dgm:prSet presAssocID="{23669F44-D941-4EAC-9EC4-98EF0F922BFE}" presName="ChildAccent" presStyleLbl="solidFgAcc1" presStyleIdx="8" presStyleCnt="13"/>
      <dgm:spPr/>
    </dgm:pt>
    <dgm:pt modelId="{F702F39C-C1E6-4012-B1A9-E4DA06321003}" type="pres">
      <dgm:prSet presAssocID="{23669F44-D941-4EAC-9EC4-98EF0F922BFE}" presName="Child" presStyleLbl="revTx" presStyleIdx="11" presStyleCnt="17">
        <dgm:presLayoutVars>
          <dgm:chMax val="0"/>
          <dgm:chPref val="0"/>
          <dgm:bulletEnabled val="1"/>
        </dgm:presLayoutVars>
      </dgm:prSet>
      <dgm:spPr/>
    </dgm:pt>
    <dgm:pt modelId="{940D1F01-DA04-4073-8284-7E7B22637B38}" type="pres">
      <dgm:prSet presAssocID="{965AC88C-5B25-4105-961E-6BA3845916CA}" presName="childComposite" presStyleCnt="0">
        <dgm:presLayoutVars>
          <dgm:chMax val="0"/>
          <dgm:chPref val="0"/>
        </dgm:presLayoutVars>
      </dgm:prSet>
      <dgm:spPr/>
    </dgm:pt>
    <dgm:pt modelId="{6F7A821A-EC27-40EA-B9F1-AE0DAD36ED34}" type="pres">
      <dgm:prSet presAssocID="{965AC88C-5B25-4105-961E-6BA3845916CA}" presName="ChildAccent" presStyleLbl="solidFgAcc1" presStyleIdx="9" presStyleCnt="13"/>
      <dgm:spPr/>
    </dgm:pt>
    <dgm:pt modelId="{AA899589-6A90-4EE2-86B8-DB9D3693DC01}" type="pres">
      <dgm:prSet presAssocID="{965AC88C-5B25-4105-961E-6BA3845916CA}" presName="Child" presStyleLbl="revTx" presStyleIdx="12" presStyleCnt="17">
        <dgm:presLayoutVars>
          <dgm:chMax val="0"/>
          <dgm:chPref val="0"/>
          <dgm:bulletEnabled val="1"/>
        </dgm:presLayoutVars>
      </dgm:prSet>
      <dgm:spPr/>
    </dgm:pt>
    <dgm:pt modelId="{927B2EF0-2A83-47CE-A1B2-B5D4007F587D}" type="pres">
      <dgm:prSet presAssocID="{FA61CDD8-DBF6-4E46-9F6C-30D9BDBB5221}" presName="root" presStyleCnt="0">
        <dgm:presLayoutVars>
          <dgm:chMax/>
          <dgm:chPref/>
        </dgm:presLayoutVars>
      </dgm:prSet>
      <dgm:spPr/>
    </dgm:pt>
    <dgm:pt modelId="{9D34D744-8CBE-46DB-9BBA-819E013E843D}" type="pres">
      <dgm:prSet presAssocID="{FA61CDD8-DBF6-4E46-9F6C-30D9BDBB5221}" presName="rootComposite" presStyleCnt="0">
        <dgm:presLayoutVars/>
      </dgm:prSet>
      <dgm:spPr/>
    </dgm:pt>
    <dgm:pt modelId="{AC5A2708-B421-4567-B2B5-1241260D1513}" type="pres">
      <dgm:prSet presAssocID="{FA61CDD8-DBF6-4E46-9F6C-30D9BDBB5221}" presName="ParentAccent" presStyleLbl="alignNode1" presStyleIdx="3" presStyleCnt="4"/>
      <dgm:spPr/>
    </dgm:pt>
    <dgm:pt modelId="{F4C689BF-CE21-4BBA-B07A-9C0EB6719FC6}" type="pres">
      <dgm:prSet presAssocID="{FA61CDD8-DBF6-4E46-9F6C-30D9BDBB5221}" presName="ParentSmallAccent" presStyleLbl="fgAcc1" presStyleIdx="3" presStyleCnt="4"/>
      <dgm:spPr/>
    </dgm:pt>
    <dgm:pt modelId="{7CEFD5CD-0024-473F-8DB9-CF27E025F501}" type="pres">
      <dgm:prSet presAssocID="{FA61CDD8-DBF6-4E46-9F6C-30D9BDBB5221}" presName="Parent" presStyleLbl="revTx" presStyleIdx="13" presStyleCnt="17">
        <dgm:presLayoutVars>
          <dgm:chMax/>
          <dgm:chPref val="4"/>
          <dgm:bulletEnabled val="1"/>
        </dgm:presLayoutVars>
      </dgm:prSet>
      <dgm:spPr/>
    </dgm:pt>
    <dgm:pt modelId="{F4C588DA-FA53-4497-B7B8-491405E4F23C}" type="pres">
      <dgm:prSet presAssocID="{FA61CDD8-DBF6-4E46-9F6C-30D9BDBB5221}" presName="childShape" presStyleCnt="0">
        <dgm:presLayoutVars>
          <dgm:chMax val="0"/>
          <dgm:chPref val="0"/>
        </dgm:presLayoutVars>
      </dgm:prSet>
      <dgm:spPr/>
    </dgm:pt>
    <dgm:pt modelId="{CF42F7F3-AD02-46C4-8647-84715B3AF722}" type="pres">
      <dgm:prSet presAssocID="{09DF95A9-E1C5-4D42-A8F7-7C9B5504B5C1}" presName="childComposite" presStyleCnt="0">
        <dgm:presLayoutVars>
          <dgm:chMax val="0"/>
          <dgm:chPref val="0"/>
        </dgm:presLayoutVars>
      </dgm:prSet>
      <dgm:spPr/>
    </dgm:pt>
    <dgm:pt modelId="{48155675-B460-48E5-A2BC-ED9E2C6A0494}" type="pres">
      <dgm:prSet presAssocID="{09DF95A9-E1C5-4D42-A8F7-7C9B5504B5C1}" presName="ChildAccent" presStyleLbl="solidFgAcc1" presStyleIdx="10" presStyleCnt="13"/>
      <dgm:spPr/>
    </dgm:pt>
    <dgm:pt modelId="{FB765239-B95A-4510-B204-E8C441F659A8}" type="pres">
      <dgm:prSet presAssocID="{09DF95A9-E1C5-4D42-A8F7-7C9B5504B5C1}" presName="Child" presStyleLbl="revTx" presStyleIdx="14" presStyleCnt="17">
        <dgm:presLayoutVars>
          <dgm:chMax val="0"/>
          <dgm:chPref val="0"/>
          <dgm:bulletEnabled val="1"/>
        </dgm:presLayoutVars>
      </dgm:prSet>
      <dgm:spPr/>
    </dgm:pt>
    <dgm:pt modelId="{CFFE0BFC-9C65-42B8-9925-9E8FBA72E5C2}" type="pres">
      <dgm:prSet presAssocID="{938F79C5-AA4C-47C3-A374-6426D1899A5D}" presName="childComposite" presStyleCnt="0">
        <dgm:presLayoutVars>
          <dgm:chMax val="0"/>
          <dgm:chPref val="0"/>
        </dgm:presLayoutVars>
      </dgm:prSet>
      <dgm:spPr/>
    </dgm:pt>
    <dgm:pt modelId="{D8FD135A-2DA6-46CC-A4BF-D874DF0E8086}" type="pres">
      <dgm:prSet presAssocID="{938F79C5-AA4C-47C3-A374-6426D1899A5D}" presName="ChildAccent" presStyleLbl="solidFgAcc1" presStyleIdx="11" presStyleCnt="13"/>
      <dgm:spPr/>
    </dgm:pt>
    <dgm:pt modelId="{70B7C3E1-55E8-42E7-B250-C0999021E503}" type="pres">
      <dgm:prSet presAssocID="{938F79C5-AA4C-47C3-A374-6426D1899A5D}" presName="Child" presStyleLbl="revTx" presStyleIdx="15" presStyleCnt="17">
        <dgm:presLayoutVars>
          <dgm:chMax val="0"/>
          <dgm:chPref val="0"/>
          <dgm:bulletEnabled val="1"/>
        </dgm:presLayoutVars>
      </dgm:prSet>
      <dgm:spPr/>
    </dgm:pt>
    <dgm:pt modelId="{13175BC2-D156-476F-AC0A-CCB47F445D09}" type="pres">
      <dgm:prSet presAssocID="{68B5131E-384A-402B-A62D-9198C9C23143}" presName="childComposite" presStyleCnt="0">
        <dgm:presLayoutVars>
          <dgm:chMax val="0"/>
          <dgm:chPref val="0"/>
        </dgm:presLayoutVars>
      </dgm:prSet>
      <dgm:spPr/>
    </dgm:pt>
    <dgm:pt modelId="{D1ED1F72-F6C9-4899-A692-4E60D3E6B4A9}" type="pres">
      <dgm:prSet presAssocID="{68B5131E-384A-402B-A62D-9198C9C23143}" presName="ChildAccent" presStyleLbl="solidFgAcc1" presStyleIdx="12" presStyleCnt="13"/>
      <dgm:spPr/>
    </dgm:pt>
    <dgm:pt modelId="{A40A55A5-ABE8-484A-9FA5-9306497723CD}" type="pres">
      <dgm:prSet presAssocID="{68B5131E-384A-402B-A62D-9198C9C23143}" presName="Child" presStyleLbl="revTx" presStyleIdx="16" presStyleCnt="17">
        <dgm:presLayoutVars>
          <dgm:chMax val="0"/>
          <dgm:chPref val="0"/>
          <dgm:bulletEnabled val="1"/>
        </dgm:presLayoutVars>
      </dgm:prSet>
      <dgm:spPr/>
    </dgm:pt>
  </dgm:ptLst>
  <dgm:cxnLst>
    <dgm:cxn modelId="{34925F0C-A904-43C0-ADA0-2951B655061A}" type="presOf" srcId="{23669F44-D941-4EAC-9EC4-98EF0F922BFE}" destId="{F702F39C-C1E6-4012-B1A9-E4DA06321003}" srcOrd="0" destOrd="0" presId="urn:microsoft.com/office/officeart/2008/layout/SquareAccentList"/>
    <dgm:cxn modelId="{2E52F813-4281-4F8F-B9A0-BBB4ADD4C7FE}" type="presOf" srcId="{938F79C5-AA4C-47C3-A374-6426D1899A5D}" destId="{70B7C3E1-55E8-42E7-B250-C0999021E503}" srcOrd="0" destOrd="0" presId="urn:microsoft.com/office/officeart/2008/layout/SquareAccentList"/>
    <dgm:cxn modelId="{E569F828-4F63-43D4-8784-E3FF6E09D2BC}" type="presOf" srcId="{965AC88C-5B25-4105-961E-6BA3845916CA}" destId="{AA899589-6A90-4EE2-86B8-DB9D3693DC01}" srcOrd="0" destOrd="0" presId="urn:microsoft.com/office/officeart/2008/layout/SquareAccentList"/>
    <dgm:cxn modelId="{780B432B-D738-485E-82E2-9AA8E665A008}" srcId="{0037E853-CA71-4250-BDCF-DB83F15446AD}" destId="{23669F44-D941-4EAC-9EC4-98EF0F922BFE}" srcOrd="1" destOrd="0" parTransId="{4265580B-9498-4920-B50E-06E80754085A}" sibTransId="{540709D1-BD79-45B4-B6F1-537E7471A298}"/>
    <dgm:cxn modelId="{153D162D-334A-42C4-9498-AB56583A1450}" srcId="{EC161690-02B4-4410-BFAC-BE768CC033E9}" destId="{762EA919-5BDC-4DE5-A804-9881ABCCD5E5}" srcOrd="0" destOrd="0" parTransId="{AB2AB7AC-ED35-43C9-88EC-9EA5C759068C}" sibTransId="{9EBF02D5-CED4-4312-8D64-AF2A7894B280}"/>
    <dgm:cxn modelId="{D51B162F-C2D5-4387-8836-008922E5B4DE}" srcId="{8FD7E5C1-EF24-4509-ABA9-A39D5BCC3E08}" destId="{926580BB-14AC-40AF-AC79-3F44A493E848}" srcOrd="0" destOrd="0" parTransId="{FD0F45E5-4903-4ECE-B8CE-BFD14D134B24}" sibTransId="{6CFF16DE-28AD-408F-A8B6-5B67F3D532C9}"/>
    <dgm:cxn modelId="{6D817830-EE8F-488B-9F7C-6D2AFBD60906}" type="presOf" srcId="{FA61CDD8-DBF6-4E46-9F6C-30D9BDBB5221}" destId="{7CEFD5CD-0024-473F-8DB9-CF27E025F501}" srcOrd="0" destOrd="0" presId="urn:microsoft.com/office/officeart/2008/layout/SquareAccentList"/>
    <dgm:cxn modelId="{EB5DC85E-C6C9-4812-AEF1-05896023F694}" type="presOf" srcId="{EC161690-02B4-4410-BFAC-BE768CC033E9}" destId="{3BBC9897-F240-4E7C-963E-B733B710DEB8}" srcOrd="0" destOrd="0" presId="urn:microsoft.com/office/officeart/2008/layout/SquareAccentList"/>
    <dgm:cxn modelId="{2EA85B5F-6B75-4A2C-BA41-5748FDE2A2F2}" type="presOf" srcId="{09DF95A9-E1C5-4D42-A8F7-7C9B5504B5C1}" destId="{FB765239-B95A-4510-B204-E8C441F659A8}" srcOrd="0" destOrd="0" presId="urn:microsoft.com/office/officeart/2008/layout/SquareAccentList"/>
    <dgm:cxn modelId="{4A76C163-9701-46C2-8DE6-402E56242DAB}" type="presOf" srcId="{B7A7E6DD-8BB8-435C-B9EE-9791D3554144}" destId="{D685E43B-D558-4581-A1FE-0D5B169BDFD5}" srcOrd="0" destOrd="0" presId="urn:microsoft.com/office/officeart/2008/layout/SquareAccentList"/>
    <dgm:cxn modelId="{961DD343-9C3B-44DF-8098-A95E1E7F0B3A}" srcId="{B7A7E6DD-8BB8-435C-B9EE-9791D3554144}" destId="{FA61CDD8-DBF6-4E46-9F6C-30D9BDBB5221}" srcOrd="3" destOrd="0" parTransId="{4246A1E8-0E22-4D2E-A797-F248BBDE248B}" sibTransId="{5390C4B7-0949-4843-9B05-8FF9328AB410}"/>
    <dgm:cxn modelId="{EF679C44-B2A1-4A87-ABEB-D8A5A78D9D6C}" srcId="{FA61CDD8-DBF6-4E46-9F6C-30D9BDBB5221}" destId="{68B5131E-384A-402B-A62D-9198C9C23143}" srcOrd="2" destOrd="0" parTransId="{CEAE52B8-F3BC-4A71-B49A-2FF7942D5341}" sibTransId="{E8D3A4DD-992E-491E-A5A0-F4A52BC4FF91}"/>
    <dgm:cxn modelId="{CE3C0D68-C452-425E-BFA7-6929C6E90FEB}" srcId="{8FD7E5C1-EF24-4509-ABA9-A39D5BCC3E08}" destId="{B0B47DFE-311C-46C6-8488-23DE3827FBF2}" srcOrd="3" destOrd="0" parTransId="{2E148379-405C-45BD-9F60-3F74E103B7F4}" sibTransId="{237D57B4-0B1E-495C-BC35-2D9C6393ADDF}"/>
    <dgm:cxn modelId="{03411769-FEA2-4B4E-8DCD-AB464AA55444}" type="presOf" srcId="{3A19913F-8849-48C7-93E7-04B1A2563F4B}" destId="{A0C01CE5-BB1C-42DE-AC81-23A1BA049346}" srcOrd="0" destOrd="0" presId="urn:microsoft.com/office/officeart/2008/layout/SquareAccentList"/>
    <dgm:cxn modelId="{226C684A-5151-4B12-9FF4-F6AE7A4BB212}" srcId="{0037E853-CA71-4250-BDCF-DB83F15446AD}" destId="{3A19913F-8849-48C7-93E7-04B1A2563F4B}" srcOrd="0" destOrd="0" parTransId="{68C10B9A-A3AF-4BC7-B1E8-7B346B3DECC9}" sibTransId="{4581EBF2-2B0F-493B-98F0-49EAB68A7DDE}"/>
    <dgm:cxn modelId="{4130A34C-38DB-47D8-AF25-6C187C4514F9}" type="presOf" srcId="{B0B47DFE-311C-46C6-8488-23DE3827FBF2}" destId="{BBA1A326-4DCD-4385-9CD5-6C8F8EF5DF3F}" srcOrd="0" destOrd="0" presId="urn:microsoft.com/office/officeart/2008/layout/SquareAccentList"/>
    <dgm:cxn modelId="{A7171B4F-3BDE-421E-AFB2-9DF7C9991AB2}" type="presOf" srcId="{762EA919-5BDC-4DE5-A804-9881ABCCD5E5}" destId="{9D00923D-0A86-4B3A-97CD-33AD9575244D}" srcOrd="0" destOrd="0" presId="urn:microsoft.com/office/officeart/2008/layout/SquareAccentList"/>
    <dgm:cxn modelId="{BA394487-65F2-4BEA-A072-CCD6D10C2279}" type="presOf" srcId="{B6F8855B-2A79-4E1C-B926-45ADA3A8A420}" destId="{1AE52163-507A-4A6E-B1D5-25B953E13157}" srcOrd="0" destOrd="0" presId="urn:microsoft.com/office/officeart/2008/layout/SquareAccentList"/>
    <dgm:cxn modelId="{339C7D90-893B-49CD-833A-389B24961103}" type="presOf" srcId="{68B5131E-384A-402B-A62D-9198C9C23143}" destId="{A40A55A5-ABE8-484A-9FA5-9306497723CD}" srcOrd="0" destOrd="0" presId="urn:microsoft.com/office/officeart/2008/layout/SquareAccentList"/>
    <dgm:cxn modelId="{683F5893-168A-496F-9EA9-D9932F90C0D2}" type="presOf" srcId="{0FDE142E-94D5-4A58-BB2C-5A11CEE49532}" destId="{264B3F96-E467-41B3-B9F6-058CCD267905}" srcOrd="0" destOrd="0" presId="urn:microsoft.com/office/officeart/2008/layout/SquareAccentList"/>
    <dgm:cxn modelId="{30248A93-D9B3-4B56-98FF-F05B804B5A2C}" srcId="{EC161690-02B4-4410-BFAC-BE768CC033E9}" destId="{8582C052-1859-418B-BA09-6CFCAA2C1E6A}" srcOrd="1" destOrd="0" parTransId="{67A87796-2DD9-47FC-941C-C91EED8F484C}" sibTransId="{7CA8E2FF-0E8C-412C-B72C-CB54F5EF5F8D}"/>
    <dgm:cxn modelId="{FAAF0E99-4685-480B-ABA4-D4372CE51612}" srcId="{FA61CDD8-DBF6-4E46-9F6C-30D9BDBB5221}" destId="{938F79C5-AA4C-47C3-A374-6426D1899A5D}" srcOrd="1" destOrd="0" parTransId="{8EBA55BB-861F-4006-B75E-8E571773860D}" sibTransId="{38351A78-D702-4834-9746-AF21A2305F36}"/>
    <dgm:cxn modelId="{C6BB5FA9-C8B5-451F-B57C-E55F24741C5B}" srcId="{B7A7E6DD-8BB8-435C-B9EE-9791D3554144}" destId="{8FD7E5C1-EF24-4509-ABA9-A39D5BCC3E08}" srcOrd="0" destOrd="0" parTransId="{A5704416-9280-40E5-A9F0-585D6B3B664C}" sibTransId="{F075CE46-E532-4DB4-A3A6-DB16E54C8C38}"/>
    <dgm:cxn modelId="{20F75BB1-780B-456C-9417-63CFF9546F44}" type="presOf" srcId="{0037E853-CA71-4250-BDCF-DB83F15446AD}" destId="{310212E5-F2E4-4E72-8FBE-3C14CFBD4745}" srcOrd="0" destOrd="0" presId="urn:microsoft.com/office/officeart/2008/layout/SquareAccentList"/>
    <dgm:cxn modelId="{3D6D99D1-A35C-4A75-90E5-CC4250BC9C6F}" srcId="{B7A7E6DD-8BB8-435C-B9EE-9791D3554144}" destId="{0037E853-CA71-4250-BDCF-DB83F15446AD}" srcOrd="2" destOrd="0" parTransId="{8FED682B-0E5A-4540-9E2C-B21734CD329F}" sibTransId="{292E61F6-00BE-46F9-9FEF-282CAEB1CF04}"/>
    <dgm:cxn modelId="{F0B34CD2-3E3F-4A73-B97D-4A8142C0B315}" type="presOf" srcId="{BA7550B3-66F2-44F1-813C-143CA901B986}" destId="{5186BF51-03FE-4522-B588-B3FCA6FEE325}" srcOrd="0" destOrd="0" presId="urn:microsoft.com/office/officeart/2008/layout/SquareAccentList"/>
    <dgm:cxn modelId="{D51AB9D9-1779-4B91-B724-EC837031E861}" srcId="{FA61CDD8-DBF6-4E46-9F6C-30D9BDBB5221}" destId="{09DF95A9-E1C5-4D42-A8F7-7C9B5504B5C1}" srcOrd="0" destOrd="0" parTransId="{6D07051B-9411-41A6-89B0-6AFD720D9549}" sibTransId="{1378EDC8-882C-40C7-A59C-D2F408CA2474}"/>
    <dgm:cxn modelId="{D0466CDE-DAC7-4574-B9D3-029C13BADE64}" type="presOf" srcId="{8582C052-1859-418B-BA09-6CFCAA2C1E6A}" destId="{6AFD23E0-DB49-4AFB-BCF2-D2173991D56F}" srcOrd="0" destOrd="0" presId="urn:microsoft.com/office/officeart/2008/layout/SquareAccentList"/>
    <dgm:cxn modelId="{AB3791E8-8CA1-48A3-AB65-FD79B254920A}" type="presOf" srcId="{926580BB-14AC-40AF-AC79-3F44A493E848}" destId="{2DF7823F-4139-4BA2-B80E-DA6193A8B718}" srcOrd="0" destOrd="0" presId="urn:microsoft.com/office/officeart/2008/layout/SquareAccentList"/>
    <dgm:cxn modelId="{E6FB4DEA-086F-4DF8-99F8-8EF5DAC72D9D}" srcId="{B7A7E6DD-8BB8-435C-B9EE-9791D3554144}" destId="{EC161690-02B4-4410-BFAC-BE768CC033E9}" srcOrd="1" destOrd="0" parTransId="{A0FE768B-E13A-4DBB-9D6D-48C084B1EC7D}" sibTransId="{7621807F-4BF1-42EB-A5B9-C0BDCEFFAC23}"/>
    <dgm:cxn modelId="{394417EB-3941-4415-998D-50BCC1447153}" srcId="{EC161690-02B4-4410-BFAC-BE768CC033E9}" destId="{0FDE142E-94D5-4A58-BB2C-5A11CEE49532}" srcOrd="2" destOrd="0" parTransId="{20AAC694-36CE-4F1D-A4A9-6F1D44F902D8}" sibTransId="{CD978423-1A76-44B6-9A83-FA95795420BC}"/>
    <dgm:cxn modelId="{915097EC-05B4-4076-A9C6-7569C384D09F}" srcId="{8FD7E5C1-EF24-4509-ABA9-A39D5BCC3E08}" destId="{BA7550B3-66F2-44F1-813C-143CA901B986}" srcOrd="1" destOrd="0" parTransId="{4DDC83F9-DBD7-4700-96FC-7FE75042621C}" sibTransId="{714C4FBE-FF8D-45E2-AC7D-3A73A12BE3E1}"/>
    <dgm:cxn modelId="{722AFFF0-5026-45E7-A95E-3E8F4EA3DDB0}" srcId="{0037E853-CA71-4250-BDCF-DB83F15446AD}" destId="{965AC88C-5B25-4105-961E-6BA3845916CA}" srcOrd="2" destOrd="0" parTransId="{78AE7CA7-9F82-42FA-878F-A76B78E8BD43}" sibTransId="{73AF494A-1FA8-4905-A72A-96734F032750}"/>
    <dgm:cxn modelId="{7AA33CF4-F54C-4B3E-8991-ABEEAAD1C178}" srcId="{8FD7E5C1-EF24-4509-ABA9-A39D5BCC3E08}" destId="{B6F8855B-2A79-4E1C-B926-45ADA3A8A420}" srcOrd="2" destOrd="0" parTransId="{BCD18E85-E31E-48CE-868E-D9D7D8492F29}" sibTransId="{848441DA-C51B-4E87-911A-362DB9F37FD7}"/>
    <dgm:cxn modelId="{7D10EBFB-27FD-4E4A-8736-2EE5E70A21FD}" type="presOf" srcId="{8FD7E5C1-EF24-4509-ABA9-A39D5BCC3E08}" destId="{FA05F7D0-C0B7-4672-89A1-A331135683C5}" srcOrd="0" destOrd="0" presId="urn:microsoft.com/office/officeart/2008/layout/SquareAccentList"/>
    <dgm:cxn modelId="{A9B1B9CF-4C90-4D2E-A582-A0A28778A481}" type="presParOf" srcId="{D685E43B-D558-4581-A1FE-0D5B169BDFD5}" destId="{50CC09BD-E44F-43EE-860B-53C0EE975A72}" srcOrd="0" destOrd="0" presId="urn:microsoft.com/office/officeart/2008/layout/SquareAccentList"/>
    <dgm:cxn modelId="{7BE8110E-D223-4F31-B01B-467AE550053B}" type="presParOf" srcId="{50CC09BD-E44F-43EE-860B-53C0EE975A72}" destId="{E50E2057-8F30-4969-81F2-90AD836140E5}" srcOrd="0" destOrd="0" presId="urn:microsoft.com/office/officeart/2008/layout/SquareAccentList"/>
    <dgm:cxn modelId="{55EC2095-3137-4CCE-BB57-262E1320FDC7}" type="presParOf" srcId="{E50E2057-8F30-4969-81F2-90AD836140E5}" destId="{1CB5CE2F-9FE5-464F-82E2-AEB45F42F88B}" srcOrd="0" destOrd="0" presId="urn:microsoft.com/office/officeart/2008/layout/SquareAccentList"/>
    <dgm:cxn modelId="{36E17395-C3C8-4BFC-BA40-96CB85B20608}" type="presParOf" srcId="{E50E2057-8F30-4969-81F2-90AD836140E5}" destId="{19511701-D242-4DC6-8BAD-1FD97DC98E25}" srcOrd="1" destOrd="0" presId="urn:microsoft.com/office/officeart/2008/layout/SquareAccentList"/>
    <dgm:cxn modelId="{6E248706-698E-4324-A05C-C8F0C6347735}" type="presParOf" srcId="{E50E2057-8F30-4969-81F2-90AD836140E5}" destId="{FA05F7D0-C0B7-4672-89A1-A331135683C5}" srcOrd="2" destOrd="0" presId="urn:microsoft.com/office/officeart/2008/layout/SquareAccentList"/>
    <dgm:cxn modelId="{1F4A0C8F-32D4-4999-9B07-7E3DCF92EA2F}" type="presParOf" srcId="{50CC09BD-E44F-43EE-860B-53C0EE975A72}" destId="{C2BC7980-DAA4-4C78-B876-E48409FA5F48}" srcOrd="1" destOrd="0" presId="urn:microsoft.com/office/officeart/2008/layout/SquareAccentList"/>
    <dgm:cxn modelId="{61335192-F367-44A2-8062-F4FD503D70B9}" type="presParOf" srcId="{C2BC7980-DAA4-4C78-B876-E48409FA5F48}" destId="{AF75DF1A-3A6F-47ED-9036-BF01416B8404}" srcOrd="0" destOrd="0" presId="urn:microsoft.com/office/officeart/2008/layout/SquareAccentList"/>
    <dgm:cxn modelId="{5936F7C9-883B-446C-A327-A1CB46CBF124}" type="presParOf" srcId="{AF75DF1A-3A6F-47ED-9036-BF01416B8404}" destId="{05FB045F-2B78-4830-8527-C5927E65793C}" srcOrd="0" destOrd="0" presId="urn:microsoft.com/office/officeart/2008/layout/SquareAccentList"/>
    <dgm:cxn modelId="{FF8EA658-C925-43D9-BDC2-CD92EB2A4022}" type="presParOf" srcId="{AF75DF1A-3A6F-47ED-9036-BF01416B8404}" destId="{2DF7823F-4139-4BA2-B80E-DA6193A8B718}" srcOrd="1" destOrd="0" presId="urn:microsoft.com/office/officeart/2008/layout/SquareAccentList"/>
    <dgm:cxn modelId="{11418216-0284-4639-AEB5-912C6B597B9B}" type="presParOf" srcId="{C2BC7980-DAA4-4C78-B876-E48409FA5F48}" destId="{C3907047-B2A6-4FDE-B6F0-8DE464B72365}" srcOrd="1" destOrd="0" presId="urn:microsoft.com/office/officeart/2008/layout/SquareAccentList"/>
    <dgm:cxn modelId="{E5412245-8EF5-4523-8325-721AEE1567CE}" type="presParOf" srcId="{C3907047-B2A6-4FDE-B6F0-8DE464B72365}" destId="{1BB5BEE1-7F2B-4FF5-8DBA-88310DB6E5E2}" srcOrd="0" destOrd="0" presId="urn:microsoft.com/office/officeart/2008/layout/SquareAccentList"/>
    <dgm:cxn modelId="{0D3E52F6-1C3B-4610-A650-C239F6626373}" type="presParOf" srcId="{C3907047-B2A6-4FDE-B6F0-8DE464B72365}" destId="{5186BF51-03FE-4522-B588-B3FCA6FEE325}" srcOrd="1" destOrd="0" presId="urn:microsoft.com/office/officeart/2008/layout/SquareAccentList"/>
    <dgm:cxn modelId="{7B585DC2-4103-4A61-A9E8-879CB310E84B}" type="presParOf" srcId="{C2BC7980-DAA4-4C78-B876-E48409FA5F48}" destId="{88237D7C-DD84-4C5A-AF91-949DB2211C1F}" srcOrd="2" destOrd="0" presId="urn:microsoft.com/office/officeart/2008/layout/SquareAccentList"/>
    <dgm:cxn modelId="{DF4AF829-BEEF-41B0-B823-6C14AF4743B1}" type="presParOf" srcId="{88237D7C-DD84-4C5A-AF91-949DB2211C1F}" destId="{1CD95842-77DB-447E-BCAF-EF800C4C313A}" srcOrd="0" destOrd="0" presId="urn:microsoft.com/office/officeart/2008/layout/SquareAccentList"/>
    <dgm:cxn modelId="{479AB5DB-FCB5-4D19-BA41-CA2E79EDB0F4}" type="presParOf" srcId="{88237D7C-DD84-4C5A-AF91-949DB2211C1F}" destId="{1AE52163-507A-4A6E-B1D5-25B953E13157}" srcOrd="1" destOrd="0" presId="urn:microsoft.com/office/officeart/2008/layout/SquareAccentList"/>
    <dgm:cxn modelId="{6724F2A6-8C7B-4154-A70F-B3C630869978}" type="presParOf" srcId="{C2BC7980-DAA4-4C78-B876-E48409FA5F48}" destId="{672CAC54-E1C2-4A3D-A368-9898B5045B83}" srcOrd="3" destOrd="0" presId="urn:microsoft.com/office/officeart/2008/layout/SquareAccentList"/>
    <dgm:cxn modelId="{A398A9F2-A09D-44DD-A98B-ADAE2D861FAE}" type="presParOf" srcId="{672CAC54-E1C2-4A3D-A368-9898B5045B83}" destId="{930D2D38-8585-454E-A8C9-372EDBE9A0AB}" srcOrd="0" destOrd="0" presId="urn:microsoft.com/office/officeart/2008/layout/SquareAccentList"/>
    <dgm:cxn modelId="{E7FA6CEC-3FDB-4E45-819E-FD511C3EEA93}" type="presParOf" srcId="{672CAC54-E1C2-4A3D-A368-9898B5045B83}" destId="{BBA1A326-4DCD-4385-9CD5-6C8F8EF5DF3F}" srcOrd="1" destOrd="0" presId="urn:microsoft.com/office/officeart/2008/layout/SquareAccentList"/>
    <dgm:cxn modelId="{7B682015-2636-441A-B1B0-6B7085873656}" type="presParOf" srcId="{D685E43B-D558-4581-A1FE-0D5B169BDFD5}" destId="{1CB5F0BD-143A-4D61-9155-4440F2737FBB}" srcOrd="1" destOrd="0" presId="urn:microsoft.com/office/officeart/2008/layout/SquareAccentList"/>
    <dgm:cxn modelId="{9539C7A2-0DFC-41B1-BAC0-2324C6062EE7}" type="presParOf" srcId="{1CB5F0BD-143A-4D61-9155-4440F2737FBB}" destId="{ADD05AB7-0589-4763-A195-A15E4E2CEADA}" srcOrd="0" destOrd="0" presId="urn:microsoft.com/office/officeart/2008/layout/SquareAccentList"/>
    <dgm:cxn modelId="{B6F947D0-4A84-4D7E-B8D7-7D3074937865}" type="presParOf" srcId="{ADD05AB7-0589-4763-A195-A15E4E2CEADA}" destId="{1EA5F3C6-BD39-4187-A450-435CCC03A579}" srcOrd="0" destOrd="0" presId="urn:microsoft.com/office/officeart/2008/layout/SquareAccentList"/>
    <dgm:cxn modelId="{F7B7C30F-7739-4285-B82B-539D9D719B7E}" type="presParOf" srcId="{ADD05AB7-0589-4763-A195-A15E4E2CEADA}" destId="{2053AF43-2349-4965-99A8-297142F0301E}" srcOrd="1" destOrd="0" presId="urn:microsoft.com/office/officeart/2008/layout/SquareAccentList"/>
    <dgm:cxn modelId="{91EE074E-BBF1-494C-AE71-F7FB723496D2}" type="presParOf" srcId="{ADD05AB7-0589-4763-A195-A15E4E2CEADA}" destId="{3BBC9897-F240-4E7C-963E-B733B710DEB8}" srcOrd="2" destOrd="0" presId="urn:microsoft.com/office/officeart/2008/layout/SquareAccentList"/>
    <dgm:cxn modelId="{DC8252F2-FA36-467B-871B-1416253B410C}" type="presParOf" srcId="{1CB5F0BD-143A-4D61-9155-4440F2737FBB}" destId="{1D279617-BC8A-41EB-8EB9-1E0128E48971}" srcOrd="1" destOrd="0" presId="urn:microsoft.com/office/officeart/2008/layout/SquareAccentList"/>
    <dgm:cxn modelId="{EC5B2E02-2CA9-400B-B1E6-A7F2C6061832}" type="presParOf" srcId="{1D279617-BC8A-41EB-8EB9-1E0128E48971}" destId="{DD51F8BE-7329-42B3-A2A7-530AA6713721}" srcOrd="0" destOrd="0" presId="urn:microsoft.com/office/officeart/2008/layout/SquareAccentList"/>
    <dgm:cxn modelId="{B108997A-B2F6-4038-9715-D29F8F476D1A}" type="presParOf" srcId="{DD51F8BE-7329-42B3-A2A7-530AA6713721}" destId="{7289E67D-7DB3-491E-9843-E52B76661971}" srcOrd="0" destOrd="0" presId="urn:microsoft.com/office/officeart/2008/layout/SquareAccentList"/>
    <dgm:cxn modelId="{B7C57027-4448-4970-94C9-7F8EBC0B1CCF}" type="presParOf" srcId="{DD51F8BE-7329-42B3-A2A7-530AA6713721}" destId="{9D00923D-0A86-4B3A-97CD-33AD9575244D}" srcOrd="1" destOrd="0" presId="urn:microsoft.com/office/officeart/2008/layout/SquareAccentList"/>
    <dgm:cxn modelId="{A4C89E4B-3D6F-4370-9EF7-CD068F9FBED5}" type="presParOf" srcId="{1D279617-BC8A-41EB-8EB9-1E0128E48971}" destId="{BFB5EE31-9115-4AB4-864C-EB2953EA2F68}" srcOrd="1" destOrd="0" presId="urn:microsoft.com/office/officeart/2008/layout/SquareAccentList"/>
    <dgm:cxn modelId="{7FE236D4-1C33-4DCE-BE78-3E289C7C4D20}" type="presParOf" srcId="{BFB5EE31-9115-4AB4-864C-EB2953EA2F68}" destId="{7F9E5BBB-5A72-4B4F-96DA-083F5E89602C}" srcOrd="0" destOrd="0" presId="urn:microsoft.com/office/officeart/2008/layout/SquareAccentList"/>
    <dgm:cxn modelId="{21F9EB94-CA65-47C1-B7AC-9C472CECD8D4}" type="presParOf" srcId="{BFB5EE31-9115-4AB4-864C-EB2953EA2F68}" destId="{6AFD23E0-DB49-4AFB-BCF2-D2173991D56F}" srcOrd="1" destOrd="0" presId="urn:microsoft.com/office/officeart/2008/layout/SquareAccentList"/>
    <dgm:cxn modelId="{13BB0D92-BD6D-4A21-9458-79CF1C214151}" type="presParOf" srcId="{1D279617-BC8A-41EB-8EB9-1E0128E48971}" destId="{911FFCDD-E13A-4385-B617-63AA7372CC2B}" srcOrd="2" destOrd="0" presId="urn:microsoft.com/office/officeart/2008/layout/SquareAccentList"/>
    <dgm:cxn modelId="{A9AC0003-D06E-4A0B-B805-5B266CC0F314}" type="presParOf" srcId="{911FFCDD-E13A-4385-B617-63AA7372CC2B}" destId="{CC6F31DC-FA95-4B53-90EB-1C4EA8392718}" srcOrd="0" destOrd="0" presId="urn:microsoft.com/office/officeart/2008/layout/SquareAccentList"/>
    <dgm:cxn modelId="{2CB02ACD-0A40-4945-8530-E92401805756}" type="presParOf" srcId="{911FFCDD-E13A-4385-B617-63AA7372CC2B}" destId="{264B3F96-E467-41B3-B9F6-058CCD267905}" srcOrd="1" destOrd="0" presId="urn:microsoft.com/office/officeart/2008/layout/SquareAccentList"/>
    <dgm:cxn modelId="{EEDD458D-5457-4F12-BBE1-8EB3149B9066}" type="presParOf" srcId="{D685E43B-D558-4581-A1FE-0D5B169BDFD5}" destId="{0DB9B11C-9573-4EA4-B3D6-F6545BA837C6}" srcOrd="2" destOrd="0" presId="urn:microsoft.com/office/officeart/2008/layout/SquareAccentList"/>
    <dgm:cxn modelId="{35253A41-0667-4178-9BEE-1E7EEEAE8740}" type="presParOf" srcId="{0DB9B11C-9573-4EA4-B3D6-F6545BA837C6}" destId="{D5A36644-B066-481D-92DB-B8118B180F02}" srcOrd="0" destOrd="0" presId="urn:microsoft.com/office/officeart/2008/layout/SquareAccentList"/>
    <dgm:cxn modelId="{7DE013AC-41E3-4156-A8AB-A6E51316F80D}" type="presParOf" srcId="{D5A36644-B066-481D-92DB-B8118B180F02}" destId="{256AA790-796E-4530-AAAA-5E18930F6DE3}" srcOrd="0" destOrd="0" presId="urn:microsoft.com/office/officeart/2008/layout/SquareAccentList"/>
    <dgm:cxn modelId="{C36B486D-2734-4B9C-9300-14A12E5F893C}" type="presParOf" srcId="{D5A36644-B066-481D-92DB-B8118B180F02}" destId="{5FC600A6-E38A-4ED7-AA51-D8C8694C969F}" srcOrd="1" destOrd="0" presId="urn:microsoft.com/office/officeart/2008/layout/SquareAccentList"/>
    <dgm:cxn modelId="{52066F98-1EE7-4C36-BE2D-D192531307A7}" type="presParOf" srcId="{D5A36644-B066-481D-92DB-B8118B180F02}" destId="{310212E5-F2E4-4E72-8FBE-3C14CFBD4745}" srcOrd="2" destOrd="0" presId="urn:microsoft.com/office/officeart/2008/layout/SquareAccentList"/>
    <dgm:cxn modelId="{8F09A84B-E5C5-4B7B-9CBF-3D257E83D745}" type="presParOf" srcId="{0DB9B11C-9573-4EA4-B3D6-F6545BA837C6}" destId="{D0EAB1B3-9A74-4789-A5E0-658F7563245A}" srcOrd="1" destOrd="0" presId="urn:microsoft.com/office/officeart/2008/layout/SquareAccentList"/>
    <dgm:cxn modelId="{AD53B6F6-A381-4911-B196-964B54D87631}" type="presParOf" srcId="{D0EAB1B3-9A74-4789-A5E0-658F7563245A}" destId="{ED8AB33E-8412-4756-BE62-744FAE7C8BE8}" srcOrd="0" destOrd="0" presId="urn:microsoft.com/office/officeart/2008/layout/SquareAccentList"/>
    <dgm:cxn modelId="{B4B564DF-99C2-4790-AA89-E900A61CD9F9}" type="presParOf" srcId="{ED8AB33E-8412-4756-BE62-744FAE7C8BE8}" destId="{F5551BA6-27F1-4655-B88B-841DEEA76C4E}" srcOrd="0" destOrd="0" presId="urn:microsoft.com/office/officeart/2008/layout/SquareAccentList"/>
    <dgm:cxn modelId="{8EEBFA48-7237-495E-BA01-65CCD50A6985}" type="presParOf" srcId="{ED8AB33E-8412-4756-BE62-744FAE7C8BE8}" destId="{A0C01CE5-BB1C-42DE-AC81-23A1BA049346}" srcOrd="1" destOrd="0" presId="urn:microsoft.com/office/officeart/2008/layout/SquareAccentList"/>
    <dgm:cxn modelId="{9F1CC3E5-9AE7-4FC8-B932-725AB144476A}" type="presParOf" srcId="{D0EAB1B3-9A74-4789-A5E0-658F7563245A}" destId="{9E131E22-437B-480F-BA3D-C1F320C44512}" srcOrd="1" destOrd="0" presId="urn:microsoft.com/office/officeart/2008/layout/SquareAccentList"/>
    <dgm:cxn modelId="{CAF210E7-8E90-4399-B749-A77ACD6A7243}" type="presParOf" srcId="{9E131E22-437B-480F-BA3D-C1F320C44512}" destId="{1EA09ACE-3C1A-4D8D-8A71-3FDB4DAABD52}" srcOrd="0" destOrd="0" presId="urn:microsoft.com/office/officeart/2008/layout/SquareAccentList"/>
    <dgm:cxn modelId="{A832F011-3356-4685-8FA3-B1C8E40E75C3}" type="presParOf" srcId="{9E131E22-437B-480F-BA3D-C1F320C44512}" destId="{F702F39C-C1E6-4012-B1A9-E4DA06321003}" srcOrd="1" destOrd="0" presId="urn:microsoft.com/office/officeart/2008/layout/SquareAccentList"/>
    <dgm:cxn modelId="{97E79A01-3D2C-4179-95AD-697764BDA0F8}" type="presParOf" srcId="{D0EAB1B3-9A74-4789-A5E0-658F7563245A}" destId="{940D1F01-DA04-4073-8284-7E7B22637B38}" srcOrd="2" destOrd="0" presId="urn:microsoft.com/office/officeart/2008/layout/SquareAccentList"/>
    <dgm:cxn modelId="{C04F6042-0F83-4BF4-B17F-C28D50272D0A}" type="presParOf" srcId="{940D1F01-DA04-4073-8284-7E7B22637B38}" destId="{6F7A821A-EC27-40EA-B9F1-AE0DAD36ED34}" srcOrd="0" destOrd="0" presId="urn:microsoft.com/office/officeart/2008/layout/SquareAccentList"/>
    <dgm:cxn modelId="{0AEF4BB0-4AB0-459F-A68D-767B34F3C33E}" type="presParOf" srcId="{940D1F01-DA04-4073-8284-7E7B22637B38}" destId="{AA899589-6A90-4EE2-86B8-DB9D3693DC01}" srcOrd="1" destOrd="0" presId="urn:microsoft.com/office/officeart/2008/layout/SquareAccentList"/>
    <dgm:cxn modelId="{476DAF66-EC2E-450B-AB7B-333346A74632}" type="presParOf" srcId="{D685E43B-D558-4581-A1FE-0D5B169BDFD5}" destId="{927B2EF0-2A83-47CE-A1B2-B5D4007F587D}" srcOrd="3" destOrd="0" presId="urn:microsoft.com/office/officeart/2008/layout/SquareAccentList"/>
    <dgm:cxn modelId="{583DC307-9859-4A2E-BCEA-2BE87F61EA3E}" type="presParOf" srcId="{927B2EF0-2A83-47CE-A1B2-B5D4007F587D}" destId="{9D34D744-8CBE-46DB-9BBA-819E013E843D}" srcOrd="0" destOrd="0" presId="urn:microsoft.com/office/officeart/2008/layout/SquareAccentList"/>
    <dgm:cxn modelId="{6F87EB7D-488B-498A-BEDC-B1B1A4FFADD1}" type="presParOf" srcId="{9D34D744-8CBE-46DB-9BBA-819E013E843D}" destId="{AC5A2708-B421-4567-B2B5-1241260D1513}" srcOrd="0" destOrd="0" presId="urn:microsoft.com/office/officeart/2008/layout/SquareAccentList"/>
    <dgm:cxn modelId="{AD9F642E-3D3E-4CBA-BD5C-94D22A5A1B01}" type="presParOf" srcId="{9D34D744-8CBE-46DB-9BBA-819E013E843D}" destId="{F4C689BF-CE21-4BBA-B07A-9C0EB6719FC6}" srcOrd="1" destOrd="0" presId="urn:microsoft.com/office/officeart/2008/layout/SquareAccentList"/>
    <dgm:cxn modelId="{0471E2F6-E6B3-41C9-84A6-1AB8E7DE5001}" type="presParOf" srcId="{9D34D744-8CBE-46DB-9BBA-819E013E843D}" destId="{7CEFD5CD-0024-473F-8DB9-CF27E025F501}" srcOrd="2" destOrd="0" presId="urn:microsoft.com/office/officeart/2008/layout/SquareAccentList"/>
    <dgm:cxn modelId="{FF158A35-331B-4336-8BFD-EDC5D626083E}" type="presParOf" srcId="{927B2EF0-2A83-47CE-A1B2-B5D4007F587D}" destId="{F4C588DA-FA53-4497-B7B8-491405E4F23C}" srcOrd="1" destOrd="0" presId="urn:microsoft.com/office/officeart/2008/layout/SquareAccentList"/>
    <dgm:cxn modelId="{79315E99-E782-4D33-B380-2415E23EEB0C}" type="presParOf" srcId="{F4C588DA-FA53-4497-B7B8-491405E4F23C}" destId="{CF42F7F3-AD02-46C4-8647-84715B3AF722}" srcOrd="0" destOrd="0" presId="urn:microsoft.com/office/officeart/2008/layout/SquareAccentList"/>
    <dgm:cxn modelId="{504FC0D5-4A2F-4B30-95A2-0EC97BF55A96}" type="presParOf" srcId="{CF42F7F3-AD02-46C4-8647-84715B3AF722}" destId="{48155675-B460-48E5-A2BC-ED9E2C6A0494}" srcOrd="0" destOrd="0" presId="urn:microsoft.com/office/officeart/2008/layout/SquareAccentList"/>
    <dgm:cxn modelId="{CA2A6624-0973-4A42-A7FA-5B3E8262EDFB}" type="presParOf" srcId="{CF42F7F3-AD02-46C4-8647-84715B3AF722}" destId="{FB765239-B95A-4510-B204-E8C441F659A8}" srcOrd="1" destOrd="0" presId="urn:microsoft.com/office/officeart/2008/layout/SquareAccentList"/>
    <dgm:cxn modelId="{57DCF7AF-1BF9-4D55-BA56-F9E00D6FF87A}" type="presParOf" srcId="{F4C588DA-FA53-4497-B7B8-491405E4F23C}" destId="{CFFE0BFC-9C65-42B8-9925-9E8FBA72E5C2}" srcOrd="1" destOrd="0" presId="urn:microsoft.com/office/officeart/2008/layout/SquareAccentList"/>
    <dgm:cxn modelId="{29B9EE3D-A3F1-4DE1-BC54-035427A8FE3B}" type="presParOf" srcId="{CFFE0BFC-9C65-42B8-9925-9E8FBA72E5C2}" destId="{D8FD135A-2DA6-46CC-A4BF-D874DF0E8086}" srcOrd="0" destOrd="0" presId="urn:microsoft.com/office/officeart/2008/layout/SquareAccentList"/>
    <dgm:cxn modelId="{8D4C5E5C-1C60-40FC-9B16-99945029A786}" type="presParOf" srcId="{CFFE0BFC-9C65-42B8-9925-9E8FBA72E5C2}" destId="{70B7C3E1-55E8-42E7-B250-C0999021E503}" srcOrd="1" destOrd="0" presId="urn:microsoft.com/office/officeart/2008/layout/SquareAccentList"/>
    <dgm:cxn modelId="{EF3734F7-6BAE-4484-A93A-534CE6048FDA}" type="presParOf" srcId="{F4C588DA-FA53-4497-B7B8-491405E4F23C}" destId="{13175BC2-D156-476F-AC0A-CCB47F445D09}" srcOrd="2" destOrd="0" presId="urn:microsoft.com/office/officeart/2008/layout/SquareAccentList"/>
    <dgm:cxn modelId="{51534083-6847-4A8E-9E8B-0EF058C7D6D5}" type="presParOf" srcId="{13175BC2-D156-476F-AC0A-CCB47F445D09}" destId="{D1ED1F72-F6C9-4899-A692-4E60D3E6B4A9}" srcOrd="0" destOrd="0" presId="urn:microsoft.com/office/officeart/2008/layout/SquareAccentList"/>
    <dgm:cxn modelId="{BC7AD739-A0D3-4295-A204-D3CE52CB1843}" type="presParOf" srcId="{13175BC2-D156-476F-AC0A-CCB47F445D09}" destId="{A40A55A5-ABE8-484A-9FA5-9306497723CD}"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A2DA8-FAE5-4A57-9858-BE26D1796F17}">
      <dsp:nvSpPr>
        <dsp:cNvPr id="0" name=""/>
        <dsp:cNvSpPr/>
      </dsp:nvSpPr>
      <dsp:spPr>
        <a:xfrm>
          <a:off x="0" y="14254"/>
          <a:ext cx="8162925" cy="43173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Intro to Beirut AI Business Workshop - Ali</a:t>
          </a:r>
        </a:p>
      </dsp:txBody>
      <dsp:txXfrm>
        <a:off x="21075" y="35329"/>
        <a:ext cx="8120775" cy="389580"/>
      </dsp:txXfrm>
    </dsp:sp>
    <dsp:sp modelId="{A01965F4-3560-4019-942B-01B9F6576198}">
      <dsp:nvSpPr>
        <dsp:cNvPr id="0" name=""/>
        <dsp:cNvSpPr/>
      </dsp:nvSpPr>
      <dsp:spPr>
        <a:xfrm>
          <a:off x="0" y="497824"/>
          <a:ext cx="8162925" cy="43173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Applied AI in Business - Ali</a:t>
          </a:r>
        </a:p>
      </dsp:txBody>
      <dsp:txXfrm>
        <a:off x="21075" y="518899"/>
        <a:ext cx="8120775" cy="389580"/>
      </dsp:txXfrm>
    </dsp:sp>
    <dsp:sp modelId="{44F9C769-B559-4DAB-9913-F3723C29E11B}">
      <dsp:nvSpPr>
        <dsp:cNvPr id="0" name=""/>
        <dsp:cNvSpPr/>
      </dsp:nvSpPr>
      <dsp:spPr>
        <a:xfrm>
          <a:off x="0" y="929554"/>
          <a:ext cx="8162925"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Applied AI MENA Case</a:t>
          </a:r>
        </a:p>
      </dsp:txBody>
      <dsp:txXfrm>
        <a:off x="0" y="929554"/>
        <a:ext cx="8162925" cy="726570"/>
      </dsp:txXfrm>
    </dsp:sp>
    <dsp:sp modelId="{5919798F-EA11-4C1D-BFE2-16D3A8A3B952}">
      <dsp:nvSpPr>
        <dsp:cNvPr id="0" name=""/>
        <dsp:cNvSpPr/>
      </dsp:nvSpPr>
      <dsp:spPr>
        <a:xfrm>
          <a:off x="0" y="1656124"/>
          <a:ext cx="8162925" cy="43173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Introduction to Power BI – </a:t>
          </a:r>
          <a:r>
            <a:rPr lang="en-US" sz="1800" kern="1200" dirty="0" err="1">
              <a:latin typeface="Calibri" panose="020F0502020204030204" pitchFamily="34" charset="0"/>
              <a:cs typeface="Calibri" panose="020F0502020204030204" pitchFamily="34" charset="0"/>
            </a:rPr>
            <a:t>Elissar</a:t>
          </a:r>
          <a:endParaRPr lang="en-US" sz="1800" kern="1200" dirty="0">
            <a:latin typeface="Calibri" panose="020F0502020204030204" pitchFamily="34" charset="0"/>
            <a:cs typeface="Calibri" panose="020F0502020204030204" pitchFamily="34" charset="0"/>
          </a:endParaRPr>
        </a:p>
      </dsp:txBody>
      <dsp:txXfrm>
        <a:off x="21075" y="1677199"/>
        <a:ext cx="8120775" cy="389580"/>
      </dsp:txXfrm>
    </dsp:sp>
    <dsp:sp modelId="{C48B9BE1-0C9E-4B21-8084-7D7C751224BF}">
      <dsp:nvSpPr>
        <dsp:cNvPr id="0" name=""/>
        <dsp:cNvSpPr/>
      </dsp:nvSpPr>
      <dsp:spPr>
        <a:xfrm>
          <a:off x="0" y="2087854"/>
          <a:ext cx="8162925"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Hands on</a:t>
          </a:r>
        </a:p>
      </dsp:txBody>
      <dsp:txXfrm>
        <a:off x="0" y="2087854"/>
        <a:ext cx="8162925" cy="484380"/>
      </dsp:txXfrm>
    </dsp:sp>
    <dsp:sp modelId="{DD291F21-545B-4E8E-8F98-5CE9E95A1B2D}">
      <dsp:nvSpPr>
        <dsp:cNvPr id="0" name=""/>
        <dsp:cNvSpPr/>
      </dsp:nvSpPr>
      <dsp:spPr>
        <a:xfrm>
          <a:off x="0" y="2572234"/>
          <a:ext cx="8162925" cy="43173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Marketing Business Case - Ali</a:t>
          </a:r>
        </a:p>
      </dsp:txBody>
      <dsp:txXfrm>
        <a:off x="21075" y="2593309"/>
        <a:ext cx="8120775" cy="389580"/>
      </dsp:txXfrm>
    </dsp:sp>
    <dsp:sp modelId="{F241A4F7-4E8A-4354-B072-3C35F5EAA905}">
      <dsp:nvSpPr>
        <dsp:cNvPr id="0" name=""/>
        <dsp:cNvSpPr/>
      </dsp:nvSpPr>
      <dsp:spPr>
        <a:xfrm>
          <a:off x="0" y="3003964"/>
          <a:ext cx="8162925"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Presentation of solution – You</a:t>
          </a:r>
        </a:p>
      </dsp:txBody>
      <dsp:txXfrm>
        <a:off x="0" y="3003964"/>
        <a:ext cx="8162925" cy="726570"/>
      </dsp:txXfrm>
    </dsp:sp>
    <dsp:sp modelId="{4F479317-0705-480F-BE35-DA54E969786B}">
      <dsp:nvSpPr>
        <dsp:cNvPr id="0" name=""/>
        <dsp:cNvSpPr/>
      </dsp:nvSpPr>
      <dsp:spPr>
        <a:xfrm>
          <a:off x="0" y="3730535"/>
          <a:ext cx="8162925" cy="43173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Conclusions – Ali</a:t>
          </a:r>
        </a:p>
      </dsp:txBody>
      <dsp:txXfrm>
        <a:off x="21075" y="3751610"/>
        <a:ext cx="8120775" cy="389580"/>
      </dsp:txXfrm>
    </dsp:sp>
    <dsp:sp modelId="{F488B607-FA06-4F68-B889-DE4FC94516B7}">
      <dsp:nvSpPr>
        <dsp:cNvPr id="0" name=""/>
        <dsp:cNvSpPr/>
      </dsp:nvSpPr>
      <dsp:spPr>
        <a:xfrm>
          <a:off x="0" y="4162265"/>
          <a:ext cx="8162925"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latin typeface="Calibri" panose="020F0502020204030204" pitchFamily="34" charset="0"/>
              <a:cs typeface="Calibri" panose="020F0502020204030204" pitchFamily="34" charset="0"/>
            </a:rPr>
            <a:t>Vote on next Business AI workshop topics </a:t>
          </a:r>
        </a:p>
      </dsp:txBody>
      <dsp:txXfrm>
        <a:off x="0" y="4162265"/>
        <a:ext cx="8162925" cy="484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6560F-3580-4B06-9AB2-1859BF8B669A}">
      <dsp:nvSpPr>
        <dsp:cNvPr id="0" name=""/>
        <dsp:cNvSpPr/>
      </dsp:nvSpPr>
      <dsp:spPr>
        <a:xfrm>
          <a:off x="1923" y="1152722"/>
          <a:ext cx="1404013" cy="1404013"/>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You have a business problem</a:t>
          </a:r>
        </a:p>
      </dsp:txBody>
      <dsp:txXfrm>
        <a:off x="207536" y="1358335"/>
        <a:ext cx="992787" cy="992787"/>
      </dsp:txXfrm>
    </dsp:sp>
    <dsp:sp modelId="{B51B47F1-A8D3-4ED5-AE9D-641FA3387272}">
      <dsp:nvSpPr>
        <dsp:cNvPr id="0" name=""/>
        <dsp:cNvSpPr/>
      </dsp:nvSpPr>
      <dsp:spPr>
        <a:xfrm rot="17909946">
          <a:off x="1262783" y="1467221"/>
          <a:ext cx="707090" cy="0"/>
        </a:xfrm>
        <a:custGeom>
          <a:avLst/>
          <a:gdLst/>
          <a:ahLst/>
          <a:cxnLst/>
          <a:rect l="0" t="0" r="0" b="0"/>
          <a:pathLst>
            <a:path>
              <a:moveTo>
                <a:pt x="0" y="0"/>
              </a:moveTo>
              <a:lnTo>
                <a:pt x="707090"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8C40C1A-CF82-46BD-97F9-906D0FD5AC6E}">
      <dsp:nvSpPr>
        <dsp:cNvPr id="0" name=""/>
        <dsp:cNvSpPr/>
      </dsp:nvSpPr>
      <dsp:spPr>
        <a:xfrm rot="14490054">
          <a:off x="3092073" y="1467221"/>
          <a:ext cx="707090" cy="0"/>
        </a:xfrm>
        <a:custGeom>
          <a:avLst/>
          <a:gdLst/>
          <a:ahLst/>
          <a:cxnLst/>
          <a:rect l="0" t="0" r="0" b="0"/>
          <a:pathLst>
            <a:path>
              <a:moveTo>
                <a:pt x="0" y="0"/>
              </a:moveTo>
              <a:lnTo>
                <a:pt x="707090"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47FB89C-A19F-46CE-8EDF-D3CA9A917B4E}">
      <dsp:nvSpPr>
        <dsp:cNvPr id="0" name=""/>
        <dsp:cNvSpPr/>
      </dsp:nvSpPr>
      <dsp:spPr>
        <a:xfrm>
          <a:off x="1785021" y="1156517"/>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5B32A09-8F5B-434F-B9F3-D3E419ED50AC}">
      <dsp:nvSpPr>
        <dsp:cNvPr id="0" name=""/>
        <dsp:cNvSpPr/>
      </dsp:nvSpPr>
      <dsp:spPr>
        <a:xfrm>
          <a:off x="1949130" y="807411"/>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Submit it to Beirut AI</a:t>
          </a:r>
        </a:p>
      </dsp:txBody>
      <dsp:txXfrm>
        <a:off x="1949130" y="807411"/>
        <a:ext cx="1163685" cy="698211"/>
      </dsp:txXfrm>
    </dsp:sp>
    <dsp:sp modelId="{06AABD3B-0E5B-485B-BD28-17E199EB19A8}">
      <dsp:nvSpPr>
        <dsp:cNvPr id="0" name=""/>
        <dsp:cNvSpPr/>
      </dsp:nvSpPr>
      <dsp:spPr>
        <a:xfrm>
          <a:off x="3112816" y="1156517"/>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E8E8447-C3C7-45CD-AF57-8DAC1674F2F3}">
      <dsp:nvSpPr>
        <dsp:cNvPr id="0" name=""/>
        <dsp:cNvSpPr/>
      </dsp:nvSpPr>
      <dsp:spPr>
        <a:xfrm>
          <a:off x="1447636" y="1854729"/>
          <a:ext cx="337384" cy="0"/>
        </a:xfrm>
        <a:custGeom>
          <a:avLst/>
          <a:gdLst/>
          <a:ahLst/>
          <a:cxnLst/>
          <a:rect l="0" t="0" r="0" b="0"/>
          <a:pathLst>
            <a:path>
              <a:moveTo>
                <a:pt x="0" y="0"/>
              </a:moveTo>
              <a:lnTo>
                <a:pt x="337384"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208A53-92B8-4087-AD9D-D88929B854B7}">
      <dsp:nvSpPr>
        <dsp:cNvPr id="0" name=""/>
        <dsp:cNvSpPr/>
      </dsp:nvSpPr>
      <dsp:spPr>
        <a:xfrm rot="10800000">
          <a:off x="3276925" y="1854729"/>
          <a:ext cx="337384" cy="0"/>
        </a:xfrm>
        <a:custGeom>
          <a:avLst/>
          <a:gdLst/>
          <a:ahLst/>
          <a:cxnLst/>
          <a:rect l="0" t="0" r="0" b="0"/>
          <a:pathLst>
            <a:path>
              <a:moveTo>
                <a:pt x="0" y="0"/>
              </a:moveTo>
              <a:lnTo>
                <a:pt x="337384"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347AC69-EFFD-498D-A82F-AFDE34CF74CD}">
      <dsp:nvSpPr>
        <dsp:cNvPr id="0" name=""/>
        <dsp:cNvSpPr/>
      </dsp:nvSpPr>
      <dsp:spPr>
        <a:xfrm>
          <a:off x="1785021" y="1854729"/>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D559F4-84F3-4095-A462-F1C865031372}">
      <dsp:nvSpPr>
        <dsp:cNvPr id="0" name=""/>
        <dsp:cNvSpPr/>
      </dsp:nvSpPr>
      <dsp:spPr>
        <a:xfrm>
          <a:off x="1949130" y="1505623"/>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it meets the criteria's</a:t>
          </a:r>
        </a:p>
      </dsp:txBody>
      <dsp:txXfrm>
        <a:off x="1949130" y="1505623"/>
        <a:ext cx="1163685" cy="698211"/>
      </dsp:txXfrm>
    </dsp:sp>
    <dsp:sp modelId="{43347BA3-4071-4BE2-AD94-BE7B7828F3A9}">
      <dsp:nvSpPr>
        <dsp:cNvPr id="0" name=""/>
        <dsp:cNvSpPr/>
      </dsp:nvSpPr>
      <dsp:spPr>
        <a:xfrm>
          <a:off x="3112816" y="1854729"/>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261D71-F3B1-493E-84C6-A8E967344177}">
      <dsp:nvSpPr>
        <dsp:cNvPr id="0" name=""/>
        <dsp:cNvSpPr/>
      </dsp:nvSpPr>
      <dsp:spPr>
        <a:xfrm rot="3690054">
          <a:off x="1262783" y="2242236"/>
          <a:ext cx="707090" cy="0"/>
        </a:xfrm>
        <a:custGeom>
          <a:avLst/>
          <a:gdLst/>
          <a:ahLst/>
          <a:cxnLst/>
          <a:rect l="0" t="0" r="0" b="0"/>
          <a:pathLst>
            <a:path>
              <a:moveTo>
                <a:pt x="0" y="0"/>
              </a:moveTo>
              <a:lnTo>
                <a:pt x="707090"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6FEEC74-4C66-48AA-B185-95372E13411A}">
      <dsp:nvSpPr>
        <dsp:cNvPr id="0" name=""/>
        <dsp:cNvSpPr/>
      </dsp:nvSpPr>
      <dsp:spPr>
        <a:xfrm rot="7109946">
          <a:off x="3092073" y="2242236"/>
          <a:ext cx="707090" cy="0"/>
        </a:xfrm>
        <a:custGeom>
          <a:avLst/>
          <a:gdLst/>
          <a:ahLst/>
          <a:cxnLst/>
          <a:rect l="0" t="0" r="0" b="0"/>
          <a:pathLst>
            <a:path>
              <a:moveTo>
                <a:pt x="0" y="0"/>
              </a:moveTo>
              <a:lnTo>
                <a:pt x="707090"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7DBE0A-8306-4013-8C75-9480D27875BD}">
      <dsp:nvSpPr>
        <dsp:cNvPr id="0" name=""/>
        <dsp:cNvSpPr/>
      </dsp:nvSpPr>
      <dsp:spPr>
        <a:xfrm>
          <a:off x="1785021" y="2552940"/>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4170F0-D82F-41CC-AD90-F83FEF1164D3}">
      <dsp:nvSpPr>
        <dsp:cNvPr id="0" name=""/>
        <dsp:cNvSpPr/>
      </dsp:nvSpPr>
      <dsp:spPr>
        <a:xfrm>
          <a:off x="1949130" y="2203834"/>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Prepare with our team for a …</a:t>
          </a:r>
        </a:p>
      </dsp:txBody>
      <dsp:txXfrm>
        <a:off x="1949130" y="2203834"/>
        <a:ext cx="1163685" cy="698211"/>
      </dsp:txXfrm>
    </dsp:sp>
    <dsp:sp modelId="{3B31A1B4-DF68-4850-A75C-625103C6C31C}">
      <dsp:nvSpPr>
        <dsp:cNvPr id="0" name=""/>
        <dsp:cNvSpPr/>
      </dsp:nvSpPr>
      <dsp:spPr>
        <a:xfrm>
          <a:off x="3112816" y="2552940"/>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8F05AD-582C-4DB0-86F8-B888D2333605}">
      <dsp:nvSpPr>
        <dsp:cNvPr id="0" name=""/>
        <dsp:cNvSpPr/>
      </dsp:nvSpPr>
      <dsp:spPr>
        <a:xfrm>
          <a:off x="3656009" y="1152722"/>
          <a:ext cx="1404013" cy="1404013"/>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Beirut AI Business Workshop </a:t>
          </a:r>
        </a:p>
      </dsp:txBody>
      <dsp:txXfrm>
        <a:off x="3861622" y="1358335"/>
        <a:ext cx="992787" cy="992787"/>
      </dsp:txXfrm>
    </dsp:sp>
    <dsp:sp modelId="{011572F6-0425-4911-A992-76F6293CBC03}">
      <dsp:nvSpPr>
        <dsp:cNvPr id="0" name=""/>
        <dsp:cNvSpPr/>
      </dsp:nvSpPr>
      <dsp:spPr>
        <a:xfrm rot="19041445">
          <a:off x="5022149" y="1467221"/>
          <a:ext cx="917311" cy="0"/>
        </a:xfrm>
        <a:custGeom>
          <a:avLst/>
          <a:gdLst/>
          <a:ahLst/>
          <a:cxnLst/>
          <a:rect l="0" t="0" r="0" b="0"/>
          <a:pathLst>
            <a:path>
              <a:moveTo>
                <a:pt x="0" y="0"/>
              </a:moveTo>
              <a:lnTo>
                <a:pt x="917311"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0C64E32-E55E-491C-848F-712909CA7FAD}">
      <dsp:nvSpPr>
        <dsp:cNvPr id="0" name=""/>
        <dsp:cNvSpPr/>
      </dsp:nvSpPr>
      <dsp:spPr>
        <a:xfrm rot="13358555">
          <a:off x="7188823" y="1467221"/>
          <a:ext cx="917311" cy="0"/>
        </a:xfrm>
        <a:custGeom>
          <a:avLst/>
          <a:gdLst/>
          <a:ahLst/>
          <a:cxnLst/>
          <a:rect l="0" t="0" r="0" b="0"/>
          <a:pathLst>
            <a:path>
              <a:moveTo>
                <a:pt x="0" y="0"/>
              </a:moveTo>
              <a:lnTo>
                <a:pt x="917311"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BD24B4D-6895-4BAF-B454-D3305890310D}">
      <dsp:nvSpPr>
        <dsp:cNvPr id="0" name=""/>
        <dsp:cNvSpPr/>
      </dsp:nvSpPr>
      <dsp:spPr>
        <a:xfrm>
          <a:off x="5818190" y="1156517"/>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4B55AED-2301-4021-9B6E-859540620316}">
      <dsp:nvSpPr>
        <dsp:cNvPr id="0" name=""/>
        <dsp:cNvSpPr/>
      </dsp:nvSpPr>
      <dsp:spPr>
        <a:xfrm>
          <a:off x="5982299" y="807411"/>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Learn about strategies and tools</a:t>
          </a:r>
        </a:p>
      </dsp:txBody>
      <dsp:txXfrm>
        <a:off x="5982299" y="807411"/>
        <a:ext cx="1163685" cy="698211"/>
      </dsp:txXfrm>
    </dsp:sp>
    <dsp:sp modelId="{35F5574C-8BED-4B7C-975B-2CA27F2824F1}">
      <dsp:nvSpPr>
        <dsp:cNvPr id="0" name=""/>
        <dsp:cNvSpPr/>
      </dsp:nvSpPr>
      <dsp:spPr>
        <a:xfrm>
          <a:off x="7145985" y="1156517"/>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72F20F-965B-406F-94C1-2608FE542679}">
      <dsp:nvSpPr>
        <dsp:cNvPr id="0" name=""/>
        <dsp:cNvSpPr/>
      </dsp:nvSpPr>
      <dsp:spPr>
        <a:xfrm>
          <a:off x="5143421" y="1854729"/>
          <a:ext cx="674768" cy="0"/>
        </a:xfrm>
        <a:custGeom>
          <a:avLst/>
          <a:gdLst/>
          <a:ahLst/>
          <a:cxnLst/>
          <a:rect l="0" t="0" r="0" b="0"/>
          <a:pathLst>
            <a:path>
              <a:moveTo>
                <a:pt x="0" y="0"/>
              </a:moveTo>
              <a:lnTo>
                <a:pt x="674768"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B72513-D54A-4C6C-86F5-26CBE3F992C1}">
      <dsp:nvSpPr>
        <dsp:cNvPr id="0" name=""/>
        <dsp:cNvSpPr/>
      </dsp:nvSpPr>
      <dsp:spPr>
        <a:xfrm rot="10800000">
          <a:off x="7310095" y="1854729"/>
          <a:ext cx="674768" cy="0"/>
        </a:xfrm>
        <a:custGeom>
          <a:avLst/>
          <a:gdLst/>
          <a:ahLst/>
          <a:cxnLst/>
          <a:rect l="0" t="0" r="0" b="0"/>
          <a:pathLst>
            <a:path>
              <a:moveTo>
                <a:pt x="0" y="0"/>
              </a:moveTo>
              <a:lnTo>
                <a:pt x="674768"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6B73E55-9730-4B8F-B4FA-618A4A8B0559}">
      <dsp:nvSpPr>
        <dsp:cNvPr id="0" name=""/>
        <dsp:cNvSpPr/>
      </dsp:nvSpPr>
      <dsp:spPr>
        <a:xfrm>
          <a:off x="5818190" y="1854729"/>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C319D19-74B3-48FC-B961-611C39A4B1C2}">
      <dsp:nvSpPr>
        <dsp:cNvPr id="0" name=""/>
        <dsp:cNvSpPr/>
      </dsp:nvSpPr>
      <dsp:spPr>
        <a:xfrm>
          <a:off x="5982299" y="1505623"/>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Connect with industry experts</a:t>
          </a:r>
        </a:p>
      </dsp:txBody>
      <dsp:txXfrm>
        <a:off x="5982299" y="1505623"/>
        <a:ext cx="1163685" cy="698211"/>
      </dsp:txXfrm>
    </dsp:sp>
    <dsp:sp modelId="{6721378E-3B7C-4D14-BD2A-17BFF71E460D}">
      <dsp:nvSpPr>
        <dsp:cNvPr id="0" name=""/>
        <dsp:cNvSpPr/>
      </dsp:nvSpPr>
      <dsp:spPr>
        <a:xfrm>
          <a:off x="7145985" y="1854729"/>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81CD3D3-8A2F-42EE-BEE1-ED4352BAEBEC}">
      <dsp:nvSpPr>
        <dsp:cNvPr id="0" name=""/>
        <dsp:cNvSpPr/>
      </dsp:nvSpPr>
      <dsp:spPr>
        <a:xfrm rot="2558555">
          <a:off x="5022149" y="2242236"/>
          <a:ext cx="917311" cy="0"/>
        </a:xfrm>
        <a:custGeom>
          <a:avLst/>
          <a:gdLst/>
          <a:ahLst/>
          <a:cxnLst/>
          <a:rect l="0" t="0" r="0" b="0"/>
          <a:pathLst>
            <a:path>
              <a:moveTo>
                <a:pt x="0" y="0"/>
              </a:moveTo>
              <a:lnTo>
                <a:pt x="917311"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9C91D1-AF5E-4090-B3AE-D1017F2CAA1B}">
      <dsp:nvSpPr>
        <dsp:cNvPr id="0" name=""/>
        <dsp:cNvSpPr/>
      </dsp:nvSpPr>
      <dsp:spPr>
        <a:xfrm rot="8241445">
          <a:off x="7188823" y="2242236"/>
          <a:ext cx="917311" cy="0"/>
        </a:xfrm>
        <a:custGeom>
          <a:avLst/>
          <a:gdLst/>
          <a:ahLst/>
          <a:cxnLst/>
          <a:rect l="0" t="0" r="0" b="0"/>
          <a:pathLst>
            <a:path>
              <a:moveTo>
                <a:pt x="0" y="0"/>
              </a:moveTo>
              <a:lnTo>
                <a:pt x="917311"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519EA40-A2CB-43E5-878D-FCDC43796D8E}">
      <dsp:nvSpPr>
        <dsp:cNvPr id="0" name=""/>
        <dsp:cNvSpPr/>
      </dsp:nvSpPr>
      <dsp:spPr>
        <a:xfrm>
          <a:off x="5818190" y="2552940"/>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B54D18-3117-432E-A90E-64AB4DD541F8}">
      <dsp:nvSpPr>
        <dsp:cNvPr id="0" name=""/>
        <dsp:cNvSpPr/>
      </dsp:nvSpPr>
      <dsp:spPr>
        <a:xfrm>
          <a:off x="5982299" y="2203834"/>
          <a:ext cx="1163685" cy="6982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Go back with a plan of attack</a:t>
          </a:r>
        </a:p>
      </dsp:txBody>
      <dsp:txXfrm>
        <a:off x="5982299" y="2203834"/>
        <a:ext cx="1163685" cy="698211"/>
      </dsp:txXfrm>
    </dsp:sp>
    <dsp:sp modelId="{ED4F1453-7415-49D0-997D-5F0A20015A3E}">
      <dsp:nvSpPr>
        <dsp:cNvPr id="0" name=""/>
        <dsp:cNvSpPr/>
      </dsp:nvSpPr>
      <dsp:spPr>
        <a:xfrm>
          <a:off x="7145985" y="2552940"/>
          <a:ext cx="164109" cy="0"/>
        </a:xfrm>
        <a:prstGeom prst="line">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3D6CC0-8096-4F3C-BB29-4F2C51EF9804}">
      <dsp:nvSpPr>
        <dsp:cNvPr id="0" name=""/>
        <dsp:cNvSpPr/>
      </dsp:nvSpPr>
      <dsp:spPr>
        <a:xfrm>
          <a:off x="8068262" y="1152722"/>
          <a:ext cx="1404013" cy="1404013"/>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You have a solution plan</a:t>
          </a:r>
        </a:p>
      </dsp:txBody>
      <dsp:txXfrm>
        <a:off x="8273875" y="1358335"/>
        <a:ext cx="992787" cy="992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1A0CE-78C2-4263-8659-69AFA3D6CD54}">
      <dsp:nvSpPr>
        <dsp:cNvPr id="0" name=""/>
        <dsp:cNvSpPr/>
      </dsp:nvSpPr>
      <dsp:spPr>
        <a:xfrm>
          <a:off x="0" y="0"/>
          <a:ext cx="11255375" cy="2260318"/>
        </a:xfrm>
        <a:prstGeom prst="roundRect">
          <a:avLst>
            <a:gd name="adj" fmla="val 10000"/>
          </a:avLst>
        </a:prstGeom>
        <a:solidFill>
          <a:schemeClr val="lt1">
            <a:alpha val="90000"/>
            <a:tint val="4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2CCE7DA-8217-4629-A79A-B4DCD4D7BC58}">
      <dsp:nvSpPr>
        <dsp:cNvPr id="0" name=""/>
        <dsp:cNvSpPr/>
      </dsp:nvSpPr>
      <dsp:spPr>
        <a:xfrm>
          <a:off x="342827" y="383593"/>
          <a:ext cx="3303037" cy="105003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38000" b="-38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9307ED-17E0-4C14-9488-92A045F9B4F4}">
      <dsp:nvSpPr>
        <dsp:cNvPr id="0" name=""/>
        <dsp:cNvSpPr/>
      </dsp:nvSpPr>
      <dsp:spPr>
        <a:xfrm rot="10800000">
          <a:off x="342827" y="1595675"/>
          <a:ext cx="3303037" cy="3648802"/>
        </a:xfrm>
        <a:prstGeom prst="round2SameRect">
          <a:avLst>
            <a:gd name="adj1" fmla="val 10500"/>
            <a:gd name="adj2" fmla="val 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Calibri" panose="020F0502020204030204" pitchFamily="34" charset="0"/>
              <a:cs typeface="Calibri" panose="020F0502020204030204" pitchFamily="34" charset="0"/>
            </a:rPr>
            <a:t>Process Automation</a:t>
          </a:r>
          <a:br>
            <a:rPr lang="en-US" sz="1700" kern="1200" dirty="0">
              <a:latin typeface="Calibri" panose="020F0502020204030204" pitchFamily="34" charset="0"/>
              <a:cs typeface="Calibri" panose="020F0502020204030204" pitchFamily="34" charset="0"/>
            </a:rPr>
          </a:br>
          <a:r>
            <a:rPr lang="en-US" sz="1800" b="0" i="0" kern="1200" dirty="0">
              <a:solidFill>
                <a:schemeClr val="bg1">
                  <a:lumMod val="50000"/>
                </a:schemeClr>
              </a:solidFill>
              <a:latin typeface="Calibri" panose="020F0502020204030204" pitchFamily="34" charset="0"/>
              <a:cs typeface="Calibri" panose="020F0502020204030204" pitchFamily="34" charset="0"/>
            </a:rPr>
            <a:t>of digital and physical tasks</a:t>
          </a:r>
          <a:endParaRPr lang="en-US" sz="1800" kern="1200" dirty="0">
            <a:solidFill>
              <a:schemeClr val="bg1">
                <a:lumMod val="50000"/>
              </a:schemeClr>
            </a:solidFill>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transferring data from e-mail and call center systems into systems of record</a:t>
          </a:r>
          <a:endParaRPr lang="en-US" sz="1600" kern="1200" dirty="0">
            <a:solidFill>
              <a:schemeClr val="bg1">
                <a:lumMod val="50000"/>
              </a:schemeClr>
            </a:solidFill>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replacing lost credit or ATM cards, reaching into multiple systems to update records and handle customer communications</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“reading” legal and contractual documents to extract provisions using natural language processing</a:t>
          </a:r>
          <a:endParaRPr lang="en-US" sz="1600" kern="1200" dirty="0">
            <a:latin typeface="Calibri" panose="020F0502020204030204" pitchFamily="34" charset="0"/>
            <a:cs typeface="Calibri" panose="020F0502020204030204" pitchFamily="34" charset="0"/>
          </a:endParaRPr>
        </a:p>
      </dsp:txBody>
      <dsp:txXfrm rot="10800000">
        <a:off x="444407" y="1595675"/>
        <a:ext cx="3099877" cy="3547222"/>
      </dsp:txXfrm>
    </dsp:sp>
    <dsp:sp modelId="{9AB57010-6255-4319-ADC4-42CF07D0BC25}">
      <dsp:nvSpPr>
        <dsp:cNvPr id="0" name=""/>
        <dsp:cNvSpPr/>
      </dsp:nvSpPr>
      <dsp:spPr>
        <a:xfrm>
          <a:off x="3976168" y="383593"/>
          <a:ext cx="3303037" cy="105003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40000" b="-40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4BDFBB-860C-49C2-91DE-8B9694E509E1}">
      <dsp:nvSpPr>
        <dsp:cNvPr id="0" name=""/>
        <dsp:cNvSpPr/>
      </dsp:nvSpPr>
      <dsp:spPr>
        <a:xfrm rot="10800000">
          <a:off x="3976168" y="1595675"/>
          <a:ext cx="3303037" cy="3648802"/>
        </a:xfrm>
        <a:prstGeom prst="round2SameRect">
          <a:avLst>
            <a:gd name="adj1" fmla="val 10500"/>
            <a:gd name="adj2" fmla="val 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Calibri" panose="020F0502020204030204" pitchFamily="34" charset="0"/>
              <a:cs typeface="Calibri" panose="020F0502020204030204" pitchFamily="34" charset="0"/>
            </a:rPr>
            <a:t>Cognitive Insights</a:t>
          </a:r>
          <a:br>
            <a:rPr lang="en-US" sz="2000" b="1" kern="1200" dirty="0">
              <a:latin typeface="Calibri" panose="020F0502020204030204" pitchFamily="34" charset="0"/>
              <a:cs typeface="Calibri" panose="020F0502020204030204" pitchFamily="34" charset="0"/>
            </a:rPr>
          </a:br>
          <a:r>
            <a:rPr lang="en-US" sz="1800" b="0" i="0" kern="1200" dirty="0">
              <a:solidFill>
                <a:schemeClr val="bg1">
                  <a:lumMod val="50000"/>
                </a:schemeClr>
              </a:solidFill>
              <a:latin typeface="Calibri" panose="020F0502020204030204" pitchFamily="34" charset="0"/>
              <a:cs typeface="Calibri" panose="020F0502020204030204" pitchFamily="34" charset="0"/>
            </a:rPr>
            <a:t>using algorithms to detect patterns in vast volumes of data and interpret their meaning</a:t>
          </a:r>
          <a:endParaRPr lang="en-US" sz="1800" kern="1200" dirty="0">
            <a:solidFill>
              <a:schemeClr val="bg1">
                <a:lumMod val="50000"/>
              </a:schemeClr>
            </a:solidFill>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Calibri" panose="020F0502020204030204" pitchFamily="34" charset="0"/>
              <a:cs typeface="Calibri" panose="020F0502020204030204" pitchFamily="34" charset="0"/>
            </a:rPr>
            <a:t>predict what a particular customer is likely to buy;</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Calibri" panose="020F0502020204030204" pitchFamily="34" charset="0"/>
              <a:cs typeface="Calibri" panose="020F0502020204030204" pitchFamily="34" charset="0"/>
            </a:rPr>
            <a:t>identify credit fraud in real time and detect insurance claims fraud;</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Calibri" panose="020F0502020204030204" pitchFamily="34" charset="0"/>
              <a:cs typeface="Calibri" panose="020F0502020204030204" pitchFamily="34" charset="0"/>
            </a:rPr>
            <a:t>analyze warranty data to identify safety or quality problems in automobiles and other manufactured products</a:t>
          </a:r>
        </a:p>
      </dsp:txBody>
      <dsp:txXfrm rot="10800000">
        <a:off x="4077748" y="1595675"/>
        <a:ext cx="3099877" cy="3547222"/>
      </dsp:txXfrm>
    </dsp:sp>
    <dsp:sp modelId="{021EC965-F4E5-46FB-9B70-8A7F93E60181}">
      <dsp:nvSpPr>
        <dsp:cNvPr id="0" name=""/>
        <dsp:cNvSpPr/>
      </dsp:nvSpPr>
      <dsp:spPr>
        <a:xfrm>
          <a:off x="7609510" y="383593"/>
          <a:ext cx="3303037" cy="1050035"/>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38000" b="-38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6D695C-FBAD-4983-B6E9-2613D0D15BC0}">
      <dsp:nvSpPr>
        <dsp:cNvPr id="0" name=""/>
        <dsp:cNvSpPr/>
      </dsp:nvSpPr>
      <dsp:spPr>
        <a:xfrm rot="10800000">
          <a:off x="7609510" y="1595675"/>
          <a:ext cx="3303037" cy="3648802"/>
        </a:xfrm>
        <a:prstGeom prst="round2SameRect">
          <a:avLst>
            <a:gd name="adj1" fmla="val 10500"/>
            <a:gd name="adj2" fmla="val 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Calibri" panose="020F0502020204030204" pitchFamily="34" charset="0"/>
              <a:cs typeface="Calibri" panose="020F0502020204030204" pitchFamily="34" charset="0"/>
            </a:rPr>
            <a:t>Cognitive Engagement</a:t>
          </a:r>
          <a:br>
            <a:rPr lang="en-US" sz="2000" kern="1200" dirty="0">
              <a:latin typeface="Calibri" panose="020F0502020204030204" pitchFamily="34" charset="0"/>
              <a:cs typeface="Calibri" panose="020F0502020204030204" pitchFamily="34" charset="0"/>
            </a:rPr>
          </a:br>
          <a:r>
            <a:rPr lang="en-US" sz="1800" b="0" i="0" kern="1200" dirty="0">
              <a:solidFill>
                <a:schemeClr val="bg1">
                  <a:lumMod val="50000"/>
                </a:schemeClr>
              </a:solidFill>
              <a:latin typeface="Calibri" panose="020F0502020204030204" pitchFamily="34" charset="0"/>
              <a:cs typeface="Calibri" panose="020F0502020204030204" pitchFamily="34" charset="0"/>
            </a:rPr>
            <a:t>employees and customers using natural language processing chatbots</a:t>
          </a:r>
          <a:endParaRPr lang="en-US" sz="1800" kern="1200" dirty="0">
            <a:solidFill>
              <a:schemeClr val="bg1">
                <a:lumMod val="50000"/>
              </a:schemeClr>
            </a:solidFill>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intelligent agents that offer 24/7 customer service addressing</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product and service recommendation systems for retailers that increase personalization, engagement, and sales</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health treatment recommendation systems</a:t>
          </a:r>
          <a:endParaRPr lang="en-US" sz="1600" kern="1200" dirty="0">
            <a:latin typeface="Calibri" panose="020F0502020204030204" pitchFamily="34" charset="0"/>
            <a:cs typeface="Calibri" panose="020F0502020204030204" pitchFamily="34" charset="0"/>
          </a:endParaRPr>
        </a:p>
      </dsp:txBody>
      <dsp:txXfrm rot="10800000">
        <a:off x="7711090" y="1595675"/>
        <a:ext cx="3099877" cy="35472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2A00A-A7BC-4B0E-9AD5-177F553D710A}">
      <dsp:nvSpPr>
        <dsp:cNvPr id="0" name=""/>
        <dsp:cNvSpPr/>
      </dsp:nvSpPr>
      <dsp:spPr>
        <a:xfrm>
          <a:off x="7063" y="1625269"/>
          <a:ext cx="2247718" cy="185389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Leverage capabilities of key employees</a:t>
          </a:r>
        </a:p>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Build an ecosystem of external service providers</a:t>
          </a:r>
        </a:p>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Establish a pool of resources</a:t>
          </a:r>
        </a:p>
      </dsp:txBody>
      <dsp:txXfrm>
        <a:off x="49726" y="1667932"/>
        <a:ext cx="2162392" cy="1371307"/>
      </dsp:txXfrm>
    </dsp:sp>
    <dsp:sp modelId="{4A5357CA-3032-4EE3-AC83-BCA157E0AC61}">
      <dsp:nvSpPr>
        <dsp:cNvPr id="0" name=""/>
        <dsp:cNvSpPr/>
      </dsp:nvSpPr>
      <dsp:spPr>
        <a:xfrm>
          <a:off x="1256671" y="2018144"/>
          <a:ext cx="2550709" cy="2550709"/>
        </a:xfrm>
        <a:prstGeom prst="leftCircularArrow">
          <a:avLst>
            <a:gd name="adj1" fmla="val 3434"/>
            <a:gd name="adj2" fmla="val 425442"/>
            <a:gd name="adj3" fmla="val 2200953"/>
            <a:gd name="adj4" fmla="val 9024489"/>
            <a:gd name="adj5" fmla="val 400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152D48-B2B5-4B0A-98BF-9A32ABFD09D9}">
      <dsp:nvSpPr>
        <dsp:cNvPr id="0" name=""/>
        <dsp:cNvSpPr/>
      </dsp:nvSpPr>
      <dsp:spPr>
        <a:xfrm>
          <a:off x="506555" y="3081902"/>
          <a:ext cx="1997971" cy="7945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latin typeface="Calibri" panose="020F0502020204030204" pitchFamily="34" charset="0"/>
              <a:cs typeface="Calibri" panose="020F0502020204030204" pitchFamily="34" charset="0"/>
            </a:rPr>
            <a:t>1. Understanding The Technologies</a:t>
          </a:r>
          <a:endParaRPr lang="en-US" sz="1700" kern="1200" dirty="0">
            <a:latin typeface="Calibri" panose="020F0502020204030204" pitchFamily="34" charset="0"/>
            <a:cs typeface="Calibri" panose="020F0502020204030204" pitchFamily="34" charset="0"/>
          </a:endParaRPr>
        </a:p>
      </dsp:txBody>
      <dsp:txXfrm>
        <a:off x="529826" y="3105173"/>
        <a:ext cx="1951429" cy="747985"/>
      </dsp:txXfrm>
    </dsp:sp>
    <dsp:sp modelId="{2BC50D2D-47C9-42B3-AD8F-CF68AB487349}">
      <dsp:nvSpPr>
        <dsp:cNvPr id="0" name=""/>
        <dsp:cNvSpPr/>
      </dsp:nvSpPr>
      <dsp:spPr>
        <a:xfrm>
          <a:off x="2921657" y="1625269"/>
          <a:ext cx="2247718" cy="185389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Identify opportunities</a:t>
          </a:r>
        </a:p>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Determine use cases</a:t>
          </a:r>
        </a:p>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Select the technology</a:t>
          </a:r>
        </a:p>
      </dsp:txBody>
      <dsp:txXfrm>
        <a:off x="2964320" y="2065196"/>
        <a:ext cx="2162392" cy="1371307"/>
      </dsp:txXfrm>
    </dsp:sp>
    <dsp:sp modelId="{B3FE6B76-FBFB-49F8-B0D1-4427EF06CD09}">
      <dsp:nvSpPr>
        <dsp:cNvPr id="0" name=""/>
        <dsp:cNvSpPr/>
      </dsp:nvSpPr>
      <dsp:spPr>
        <a:xfrm>
          <a:off x="4152535" y="462892"/>
          <a:ext cx="2837917" cy="2837917"/>
        </a:xfrm>
        <a:prstGeom prst="circularArrow">
          <a:avLst>
            <a:gd name="adj1" fmla="val 3087"/>
            <a:gd name="adj2" fmla="val 379250"/>
            <a:gd name="adj3" fmla="val 19445239"/>
            <a:gd name="adj4" fmla="val 12575511"/>
            <a:gd name="adj5" fmla="val 3601"/>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1E6214-F44D-421E-9626-E6CCDFDC215C}">
      <dsp:nvSpPr>
        <dsp:cNvPr id="0" name=""/>
        <dsp:cNvSpPr/>
      </dsp:nvSpPr>
      <dsp:spPr>
        <a:xfrm>
          <a:off x="3421150" y="1228005"/>
          <a:ext cx="1997971" cy="7945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latin typeface="Calibri" panose="020F0502020204030204" pitchFamily="34" charset="0"/>
              <a:cs typeface="Calibri" panose="020F0502020204030204" pitchFamily="34" charset="0"/>
            </a:rPr>
            <a:t>2. Creating a Portfolio of Projects</a:t>
          </a:r>
          <a:endParaRPr lang="en-US" sz="1700" kern="1200" dirty="0">
            <a:latin typeface="Calibri" panose="020F0502020204030204" pitchFamily="34" charset="0"/>
            <a:cs typeface="Calibri" panose="020F0502020204030204" pitchFamily="34" charset="0"/>
          </a:endParaRPr>
        </a:p>
      </dsp:txBody>
      <dsp:txXfrm>
        <a:off x="3444421" y="1251276"/>
        <a:ext cx="1951429" cy="747985"/>
      </dsp:txXfrm>
    </dsp:sp>
    <dsp:sp modelId="{875A5275-8033-4DA3-A6D7-93703DF6BA00}">
      <dsp:nvSpPr>
        <dsp:cNvPr id="0" name=""/>
        <dsp:cNvSpPr/>
      </dsp:nvSpPr>
      <dsp:spPr>
        <a:xfrm>
          <a:off x="5836252" y="1625269"/>
          <a:ext cx="2247718" cy="185389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Calibri" panose="020F0502020204030204" pitchFamily="34" charset="0"/>
              <a:cs typeface="Calibri" panose="020F0502020204030204" pitchFamily="34" charset="0"/>
            </a:rPr>
            <a:t>Pilot initiatives with high business value</a:t>
          </a:r>
          <a:endParaRPr lang="en-US" sz="1400" b="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n-US" sz="1400" b="0" i="0" kern="1200" dirty="0">
              <a:latin typeface="Calibri" panose="020F0502020204030204" pitchFamily="34" charset="0"/>
              <a:cs typeface="Calibri" panose="020F0502020204030204" pitchFamily="34" charset="0"/>
            </a:rPr>
            <a:t>Business process redesign with machines augmenting humans</a:t>
          </a:r>
          <a:endParaRPr lang="en-US" sz="1400" b="0" kern="1200" dirty="0">
            <a:latin typeface="Calibri" panose="020F0502020204030204" pitchFamily="34" charset="0"/>
            <a:cs typeface="Calibri" panose="020F0502020204030204" pitchFamily="34" charset="0"/>
          </a:endParaRPr>
        </a:p>
      </dsp:txBody>
      <dsp:txXfrm>
        <a:off x="5878915" y="1667932"/>
        <a:ext cx="2162392" cy="1371307"/>
      </dsp:txXfrm>
    </dsp:sp>
    <dsp:sp modelId="{01D7EC76-BF60-4C40-A9A9-D3A6DF7311F3}">
      <dsp:nvSpPr>
        <dsp:cNvPr id="0" name=""/>
        <dsp:cNvSpPr/>
      </dsp:nvSpPr>
      <dsp:spPr>
        <a:xfrm>
          <a:off x="7085861" y="2018144"/>
          <a:ext cx="2550709" cy="2550709"/>
        </a:xfrm>
        <a:prstGeom prst="leftCircularArrow">
          <a:avLst>
            <a:gd name="adj1" fmla="val 3434"/>
            <a:gd name="adj2" fmla="val 425442"/>
            <a:gd name="adj3" fmla="val 2200953"/>
            <a:gd name="adj4" fmla="val 9024489"/>
            <a:gd name="adj5" fmla="val 400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25AB6A-E752-4FC7-A534-943834E69B5B}">
      <dsp:nvSpPr>
        <dsp:cNvPr id="0" name=""/>
        <dsp:cNvSpPr/>
      </dsp:nvSpPr>
      <dsp:spPr>
        <a:xfrm>
          <a:off x="6335745" y="3081902"/>
          <a:ext cx="1997971" cy="7945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latin typeface="Calibri" panose="020F0502020204030204" pitchFamily="34" charset="0"/>
              <a:cs typeface="Calibri" panose="020F0502020204030204" pitchFamily="34" charset="0"/>
            </a:rPr>
            <a:t>3. Launching Pilots</a:t>
          </a:r>
          <a:endParaRPr lang="en-US" sz="1700" kern="1200" dirty="0">
            <a:latin typeface="Calibri" panose="020F0502020204030204" pitchFamily="34" charset="0"/>
            <a:cs typeface="Calibri" panose="020F0502020204030204" pitchFamily="34" charset="0"/>
          </a:endParaRPr>
        </a:p>
      </dsp:txBody>
      <dsp:txXfrm>
        <a:off x="6359016" y="3105173"/>
        <a:ext cx="1951429" cy="747985"/>
      </dsp:txXfrm>
    </dsp:sp>
    <dsp:sp modelId="{A16E4C81-6536-47B1-9C7D-FC63970809FB}">
      <dsp:nvSpPr>
        <dsp:cNvPr id="0" name=""/>
        <dsp:cNvSpPr/>
      </dsp:nvSpPr>
      <dsp:spPr>
        <a:xfrm>
          <a:off x="8750847" y="1625269"/>
          <a:ext cx="2247718" cy="185389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Calibri" panose="020F0502020204030204" pitchFamily="34" charset="0"/>
              <a:cs typeface="Calibri" panose="020F0502020204030204" pitchFamily="34" charset="0"/>
            </a:rPr>
            <a:t>Change management challenge</a:t>
          </a:r>
        </a:p>
        <a:p>
          <a:pPr marL="171450" lvl="1" indent="-171450" algn="l" defTabSz="755650">
            <a:lnSpc>
              <a:spcPct val="90000"/>
            </a:lnSpc>
            <a:spcBef>
              <a:spcPct val="0"/>
            </a:spcBef>
            <a:spcAft>
              <a:spcPct val="15000"/>
            </a:spcAft>
            <a:buChar char="•"/>
          </a:pPr>
          <a:r>
            <a:rPr lang="en-US" sz="1700" kern="1200" dirty="0">
              <a:latin typeface="Calibri" panose="020F0502020204030204" pitchFamily="34" charset="0"/>
              <a:cs typeface="Calibri" panose="020F0502020204030204" pitchFamily="34" charset="0"/>
            </a:rPr>
            <a:t>Detailed plan integrated with existing systems</a:t>
          </a:r>
        </a:p>
      </dsp:txBody>
      <dsp:txXfrm>
        <a:off x="8793510" y="2065196"/>
        <a:ext cx="2162392" cy="1371307"/>
      </dsp:txXfrm>
    </dsp:sp>
    <dsp:sp modelId="{B367BBD5-CC23-403D-AC7D-0FB662BA5360}">
      <dsp:nvSpPr>
        <dsp:cNvPr id="0" name=""/>
        <dsp:cNvSpPr/>
      </dsp:nvSpPr>
      <dsp:spPr>
        <a:xfrm>
          <a:off x="9250340" y="1228005"/>
          <a:ext cx="1997971" cy="7945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latin typeface="Calibri" panose="020F0502020204030204" pitchFamily="34" charset="0"/>
              <a:cs typeface="Calibri" panose="020F0502020204030204" pitchFamily="34" charset="0"/>
            </a:rPr>
            <a:t>4. Scaling Up</a:t>
          </a:r>
          <a:endParaRPr lang="en-US" sz="1700" kern="1200" dirty="0">
            <a:latin typeface="Calibri" panose="020F0502020204030204" pitchFamily="34" charset="0"/>
            <a:cs typeface="Calibri" panose="020F0502020204030204" pitchFamily="34" charset="0"/>
          </a:endParaRPr>
        </a:p>
      </dsp:txBody>
      <dsp:txXfrm>
        <a:off x="9273611" y="1251276"/>
        <a:ext cx="1951429" cy="7479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8C73D-4C6E-45B7-9A4C-77976C3015AB}">
      <dsp:nvSpPr>
        <dsp:cNvPr id="0" name=""/>
        <dsp:cNvSpPr/>
      </dsp:nvSpPr>
      <dsp:spPr>
        <a:xfrm>
          <a:off x="606266" y="0"/>
          <a:ext cx="6871017" cy="374755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6AA711-76E4-4F21-99D7-C01C25F34E77}">
      <dsp:nvSpPr>
        <dsp:cNvPr id="0" name=""/>
        <dsp:cNvSpPr/>
      </dsp:nvSpPr>
      <dsp:spPr>
        <a:xfrm>
          <a:off x="5569" y="1124267"/>
          <a:ext cx="1911828" cy="149902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Collect Data</a:t>
          </a:r>
        </a:p>
      </dsp:txBody>
      <dsp:txXfrm>
        <a:off x="78745" y="1197443"/>
        <a:ext cx="1765476" cy="1352671"/>
      </dsp:txXfrm>
    </dsp:sp>
    <dsp:sp modelId="{3DD467A9-0E33-4541-A3EC-D1FCC2668714}">
      <dsp:nvSpPr>
        <dsp:cNvPr id="0" name=""/>
        <dsp:cNvSpPr/>
      </dsp:nvSpPr>
      <dsp:spPr>
        <a:xfrm>
          <a:off x="2059096" y="1124267"/>
          <a:ext cx="1911828" cy="149902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Integrate Data</a:t>
          </a:r>
        </a:p>
      </dsp:txBody>
      <dsp:txXfrm>
        <a:off x="2132272" y="1197443"/>
        <a:ext cx="1765476" cy="1352671"/>
      </dsp:txXfrm>
    </dsp:sp>
    <dsp:sp modelId="{09946832-12B9-48D6-ABAF-D3C8EBAB4690}">
      <dsp:nvSpPr>
        <dsp:cNvPr id="0" name=""/>
        <dsp:cNvSpPr/>
      </dsp:nvSpPr>
      <dsp:spPr>
        <a:xfrm>
          <a:off x="4112624" y="1124267"/>
          <a:ext cx="1911828" cy="149902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Analyze Data</a:t>
          </a:r>
        </a:p>
      </dsp:txBody>
      <dsp:txXfrm>
        <a:off x="4185800" y="1197443"/>
        <a:ext cx="1765476" cy="1352671"/>
      </dsp:txXfrm>
    </dsp:sp>
    <dsp:sp modelId="{F07B4847-A1BF-45FD-9A4C-C030D8AA84E3}">
      <dsp:nvSpPr>
        <dsp:cNvPr id="0" name=""/>
        <dsp:cNvSpPr/>
      </dsp:nvSpPr>
      <dsp:spPr>
        <a:xfrm>
          <a:off x="6166152" y="1124267"/>
          <a:ext cx="1911828" cy="149902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Present Data</a:t>
          </a:r>
        </a:p>
      </dsp:txBody>
      <dsp:txXfrm>
        <a:off x="6239328" y="1197443"/>
        <a:ext cx="1765476" cy="13526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5CE2F-9FE5-464F-82E2-AEB45F42F88B}">
      <dsp:nvSpPr>
        <dsp:cNvPr id="0" name=""/>
        <dsp:cNvSpPr/>
      </dsp:nvSpPr>
      <dsp:spPr>
        <a:xfrm>
          <a:off x="4729" y="564515"/>
          <a:ext cx="2671077" cy="314244"/>
        </a:xfrm>
        <a:prstGeom prst="rect">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511701-D242-4DC6-8BAD-1FD97DC98E25}">
      <dsp:nvSpPr>
        <dsp:cNvPr id="0" name=""/>
        <dsp:cNvSpPr/>
      </dsp:nvSpPr>
      <dsp:spPr>
        <a:xfrm>
          <a:off x="4729" y="682532"/>
          <a:ext cx="196226" cy="196226"/>
        </a:xfrm>
        <a:prstGeom prst="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5F7D0-C0B7-4672-89A1-A331135683C5}">
      <dsp:nvSpPr>
        <dsp:cNvPr id="0" name=""/>
        <dsp:cNvSpPr/>
      </dsp:nvSpPr>
      <dsp:spPr>
        <a:xfrm>
          <a:off x="4729" y="0"/>
          <a:ext cx="2671077" cy="56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Calibri" panose="020F0502020204030204" pitchFamily="34" charset="0"/>
              <a:cs typeface="Calibri" panose="020F0502020204030204" pitchFamily="34" charset="0"/>
            </a:rPr>
            <a:t>Frame</a:t>
          </a:r>
          <a:endParaRPr lang="en-US" sz="4400" kern="1200" dirty="0">
            <a:latin typeface="Calibri" panose="020F0502020204030204" pitchFamily="34" charset="0"/>
            <a:cs typeface="Calibri" panose="020F0502020204030204" pitchFamily="34" charset="0"/>
          </a:endParaRPr>
        </a:p>
      </dsp:txBody>
      <dsp:txXfrm>
        <a:off x="4729" y="0"/>
        <a:ext cx="2671077" cy="564515"/>
      </dsp:txXfrm>
    </dsp:sp>
    <dsp:sp modelId="{05FB045F-2B78-4830-8527-C5927E65793C}">
      <dsp:nvSpPr>
        <dsp:cNvPr id="0" name=""/>
        <dsp:cNvSpPr/>
      </dsp:nvSpPr>
      <dsp:spPr>
        <a:xfrm>
          <a:off x="4729" y="1139931"/>
          <a:ext cx="196222" cy="1962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F7823F-4139-4BA2-B80E-DA6193A8B718}">
      <dsp:nvSpPr>
        <dsp:cNvPr id="0" name=""/>
        <dsp:cNvSpPr/>
      </dsp:nvSpPr>
      <dsp:spPr>
        <a:xfrm>
          <a:off x="191704" y="1009345"/>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Opportunity statement</a:t>
          </a:r>
        </a:p>
      </dsp:txBody>
      <dsp:txXfrm>
        <a:off x="191704" y="1009345"/>
        <a:ext cx="2484101" cy="457394"/>
      </dsp:txXfrm>
    </dsp:sp>
    <dsp:sp modelId="{1BB5BEE1-7F2B-4FF5-8DBA-88310DB6E5E2}">
      <dsp:nvSpPr>
        <dsp:cNvPr id="0" name=""/>
        <dsp:cNvSpPr/>
      </dsp:nvSpPr>
      <dsp:spPr>
        <a:xfrm>
          <a:off x="4729" y="1597325"/>
          <a:ext cx="196222" cy="196222"/>
        </a:xfrm>
        <a:prstGeom prst="rect">
          <a:avLst/>
        </a:prstGeom>
        <a:solidFill>
          <a:schemeClr val="lt1">
            <a:hueOff val="0"/>
            <a:satOff val="0"/>
            <a:lumOff val="0"/>
            <a:alphaOff val="0"/>
          </a:schemeClr>
        </a:solidFill>
        <a:ln w="25400" cap="flat" cmpd="sng" algn="ctr">
          <a:solidFill>
            <a:schemeClr val="accent2">
              <a:shade val="80000"/>
              <a:hueOff val="17100"/>
              <a:satOff val="-2830"/>
              <a:lumOff val="2730"/>
              <a:alphaOff val="0"/>
            </a:schemeClr>
          </a:solidFill>
          <a:prstDash val="solid"/>
        </a:ln>
        <a:effectLst/>
      </dsp:spPr>
      <dsp:style>
        <a:lnRef idx="2">
          <a:scrgbClr r="0" g="0" b="0"/>
        </a:lnRef>
        <a:fillRef idx="1">
          <a:scrgbClr r="0" g="0" b="0"/>
        </a:fillRef>
        <a:effectRef idx="0">
          <a:scrgbClr r="0" g="0" b="0"/>
        </a:effectRef>
        <a:fontRef idx="minor"/>
      </dsp:style>
    </dsp:sp>
    <dsp:sp modelId="{5186BF51-03FE-4522-B588-B3FCA6FEE325}">
      <dsp:nvSpPr>
        <dsp:cNvPr id="0" name=""/>
        <dsp:cNvSpPr/>
      </dsp:nvSpPr>
      <dsp:spPr>
        <a:xfrm>
          <a:off x="191704" y="1466739"/>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Value Proposition</a:t>
          </a:r>
        </a:p>
      </dsp:txBody>
      <dsp:txXfrm>
        <a:off x="191704" y="1466739"/>
        <a:ext cx="2484101" cy="457394"/>
      </dsp:txXfrm>
    </dsp:sp>
    <dsp:sp modelId="{1CD95842-77DB-447E-BCAF-EF800C4C313A}">
      <dsp:nvSpPr>
        <dsp:cNvPr id="0" name=""/>
        <dsp:cNvSpPr/>
      </dsp:nvSpPr>
      <dsp:spPr>
        <a:xfrm>
          <a:off x="4729" y="2054720"/>
          <a:ext cx="196222" cy="196222"/>
        </a:xfrm>
        <a:prstGeom prst="rect">
          <a:avLst/>
        </a:prstGeom>
        <a:solidFill>
          <a:schemeClr val="lt1">
            <a:hueOff val="0"/>
            <a:satOff val="0"/>
            <a:lumOff val="0"/>
            <a:alphaOff val="0"/>
          </a:schemeClr>
        </a:solidFill>
        <a:ln w="25400" cap="flat" cmpd="sng" algn="ctr">
          <a:solidFill>
            <a:schemeClr val="accent2">
              <a:shade val="80000"/>
              <a:hueOff val="34201"/>
              <a:satOff val="-5661"/>
              <a:lumOff val="5461"/>
              <a:alphaOff val="0"/>
            </a:schemeClr>
          </a:solidFill>
          <a:prstDash val="solid"/>
        </a:ln>
        <a:effectLst/>
      </dsp:spPr>
      <dsp:style>
        <a:lnRef idx="2">
          <a:scrgbClr r="0" g="0" b="0"/>
        </a:lnRef>
        <a:fillRef idx="1">
          <a:scrgbClr r="0" g="0" b="0"/>
        </a:fillRef>
        <a:effectRef idx="0">
          <a:scrgbClr r="0" g="0" b="0"/>
        </a:effectRef>
        <a:fontRef idx="minor"/>
      </dsp:style>
    </dsp:sp>
    <dsp:sp modelId="{1AE52163-507A-4A6E-B1D5-25B953E13157}">
      <dsp:nvSpPr>
        <dsp:cNvPr id="0" name=""/>
        <dsp:cNvSpPr/>
      </dsp:nvSpPr>
      <dsp:spPr>
        <a:xfrm>
          <a:off x="191704" y="1924133"/>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Mapping</a:t>
          </a:r>
        </a:p>
      </dsp:txBody>
      <dsp:txXfrm>
        <a:off x="191704" y="1924133"/>
        <a:ext cx="2484101" cy="457394"/>
      </dsp:txXfrm>
    </dsp:sp>
    <dsp:sp modelId="{930D2D38-8585-454E-A8C9-372EDBE9A0AB}">
      <dsp:nvSpPr>
        <dsp:cNvPr id="0" name=""/>
        <dsp:cNvSpPr/>
      </dsp:nvSpPr>
      <dsp:spPr>
        <a:xfrm>
          <a:off x="4729" y="2512114"/>
          <a:ext cx="196222" cy="196222"/>
        </a:xfrm>
        <a:prstGeom prst="rect">
          <a:avLst/>
        </a:prstGeom>
        <a:solidFill>
          <a:schemeClr val="lt1">
            <a:hueOff val="0"/>
            <a:satOff val="0"/>
            <a:lumOff val="0"/>
            <a:alphaOff val="0"/>
          </a:schemeClr>
        </a:solidFill>
        <a:ln w="25400" cap="flat" cmpd="sng" algn="ctr">
          <a:solidFill>
            <a:schemeClr val="accent2">
              <a:shade val="80000"/>
              <a:hueOff val="51301"/>
              <a:satOff val="-8491"/>
              <a:lumOff val="8191"/>
              <a:alphaOff val="0"/>
            </a:schemeClr>
          </a:solidFill>
          <a:prstDash val="solid"/>
        </a:ln>
        <a:effectLst/>
      </dsp:spPr>
      <dsp:style>
        <a:lnRef idx="2">
          <a:scrgbClr r="0" g="0" b="0"/>
        </a:lnRef>
        <a:fillRef idx="1">
          <a:scrgbClr r="0" g="0" b="0"/>
        </a:fillRef>
        <a:effectRef idx="0">
          <a:scrgbClr r="0" g="0" b="0"/>
        </a:effectRef>
        <a:fontRef idx="minor"/>
      </dsp:style>
    </dsp:sp>
    <dsp:sp modelId="{BBA1A326-4DCD-4385-9CD5-6C8F8EF5DF3F}">
      <dsp:nvSpPr>
        <dsp:cNvPr id="0" name=""/>
        <dsp:cNvSpPr/>
      </dsp:nvSpPr>
      <dsp:spPr>
        <a:xfrm>
          <a:off x="191704" y="2381528"/>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Map data to idea to process to value added</a:t>
          </a:r>
        </a:p>
      </dsp:txBody>
      <dsp:txXfrm>
        <a:off x="191704" y="2381528"/>
        <a:ext cx="2484101" cy="457394"/>
      </dsp:txXfrm>
    </dsp:sp>
    <dsp:sp modelId="{1EA5F3C6-BD39-4187-A450-435CCC03A579}">
      <dsp:nvSpPr>
        <dsp:cNvPr id="0" name=""/>
        <dsp:cNvSpPr/>
      </dsp:nvSpPr>
      <dsp:spPr>
        <a:xfrm>
          <a:off x="2809360" y="564515"/>
          <a:ext cx="2671077" cy="314244"/>
        </a:xfrm>
        <a:prstGeom prst="rect">
          <a:avLst/>
        </a:prstGeom>
        <a:solidFill>
          <a:schemeClr val="accent2">
            <a:shade val="80000"/>
            <a:hueOff val="68401"/>
            <a:satOff val="-11321"/>
            <a:lumOff val="10921"/>
            <a:alphaOff val="0"/>
          </a:schemeClr>
        </a:solidFill>
        <a:ln w="25400" cap="flat" cmpd="sng" algn="ctr">
          <a:solidFill>
            <a:schemeClr val="accent2">
              <a:shade val="80000"/>
              <a:hueOff val="68401"/>
              <a:satOff val="-11321"/>
              <a:lumOff val="1092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53AF43-2349-4965-99A8-297142F0301E}">
      <dsp:nvSpPr>
        <dsp:cNvPr id="0" name=""/>
        <dsp:cNvSpPr/>
      </dsp:nvSpPr>
      <dsp:spPr>
        <a:xfrm>
          <a:off x="2809360" y="682532"/>
          <a:ext cx="196226" cy="196226"/>
        </a:xfrm>
        <a:prstGeom prst="rect">
          <a:avLst/>
        </a:prstGeom>
        <a:solidFill>
          <a:schemeClr val="lt1">
            <a:alpha val="90000"/>
            <a:hueOff val="0"/>
            <a:satOff val="0"/>
            <a:lumOff val="0"/>
            <a:alphaOff val="0"/>
          </a:schemeClr>
        </a:solidFill>
        <a:ln w="25400" cap="flat" cmpd="sng" algn="ctr">
          <a:solidFill>
            <a:schemeClr val="accent2">
              <a:shade val="80000"/>
              <a:hueOff val="68401"/>
              <a:satOff val="-11321"/>
              <a:lumOff val="10921"/>
              <a:alphaOff val="0"/>
            </a:schemeClr>
          </a:solidFill>
          <a:prstDash val="solid"/>
        </a:ln>
        <a:effectLst/>
      </dsp:spPr>
      <dsp:style>
        <a:lnRef idx="2">
          <a:scrgbClr r="0" g="0" b="0"/>
        </a:lnRef>
        <a:fillRef idx="1">
          <a:scrgbClr r="0" g="0" b="0"/>
        </a:fillRef>
        <a:effectRef idx="0">
          <a:scrgbClr r="0" g="0" b="0"/>
        </a:effectRef>
        <a:fontRef idx="minor"/>
      </dsp:style>
    </dsp:sp>
    <dsp:sp modelId="{3BBC9897-F240-4E7C-963E-B733B710DEB8}">
      <dsp:nvSpPr>
        <dsp:cNvPr id="0" name=""/>
        <dsp:cNvSpPr/>
      </dsp:nvSpPr>
      <dsp:spPr>
        <a:xfrm>
          <a:off x="2809360" y="0"/>
          <a:ext cx="2671077" cy="56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Calibri" panose="020F0502020204030204" pitchFamily="34" charset="0"/>
              <a:cs typeface="Calibri" panose="020F0502020204030204" pitchFamily="34" charset="0"/>
            </a:rPr>
            <a:t>Analyze</a:t>
          </a:r>
          <a:endParaRPr lang="en-US" sz="4400" kern="1200" dirty="0">
            <a:latin typeface="Calibri" panose="020F0502020204030204" pitchFamily="34" charset="0"/>
            <a:cs typeface="Calibri" panose="020F0502020204030204" pitchFamily="34" charset="0"/>
          </a:endParaRPr>
        </a:p>
      </dsp:txBody>
      <dsp:txXfrm>
        <a:off x="2809360" y="0"/>
        <a:ext cx="2671077" cy="564515"/>
      </dsp:txXfrm>
    </dsp:sp>
    <dsp:sp modelId="{7289E67D-7DB3-491E-9843-E52B76661971}">
      <dsp:nvSpPr>
        <dsp:cNvPr id="0" name=""/>
        <dsp:cNvSpPr/>
      </dsp:nvSpPr>
      <dsp:spPr>
        <a:xfrm>
          <a:off x="2809360" y="1139931"/>
          <a:ext cx="196222" cy="196222"/>
        </a:xfrm>
        <a:prstGeom prst="rect">
          <a:avLst/>
        </a:prstGeom>
        <a:solidFill>
          <a:schemeClr val="lt1">
            <a:hueOff val="0"/>
            <a:satOff val="0"/>
            <a:lumOff val="0"/>
            <a:alphaOff val="0"/>
          </a:schemeClr>
        </a:solidFill>
        <a:ln w="25400" cap="flat" cmpd="sng" algn="ctr">
          <a:solidFill>
            <a:schemeClr val="accent2">
              <a:shade val="80000"/>
              <a:hueOff val="68401"/>
              <a:satOff val="-11321"/>
              <a:lumOff val="10921"/>
              <a:alphaOff val="0"/>
            </a:schemeClr>
          </a:solidFill>
          <a:prstDash val="solid"/>
        </a:ln>
        <a:effectLst/>
      </dsp:spPr>
      <dsp:style>
        <a:lnRef idx="2">
          <a:scrgbClr r="0" g="0" b="0"/>
        </a:lnRef>
        <a:fillRef idx="1">
          <a:scrgbClr r="0" g="0" b="0"/>
        </a:fillRef>
        <a:effectRef idx="0">
          <a:scrgbClr r="0" g="0" b="0"/>
        </a:effectRef>
        <a:fontRef idx="minor"/>
      </dsp:style>
    </dsp:sp>
    <dsp:sp modelId="{9D00923D-0A86-4B3A-97CD-33AD9575244D}">
      <dsp:nvSpPr>
        <dsp:cNvPr id="0" name=""/>
        <dsp:cNvSpPr/>
      </dsp:nvSpPr>
      <dsp:spPr>
        <a:xfrm>
          <a:off x="2996335" y="1009345"/>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Torture the data with questions</a:t>
          </a:r>
        </a:p>
      </dsp:txBody>
      <dsp:txXfrm>
        <a:off x="2996335" y="1009345"/>
        <a:ext cx="2484101" cy="457394"/>
      </dsp:txXfrm>
    </dsp:sp>
    <dsp:sp modelId="{7F9E5BBB-5A72-4B4F-96DA-083F5E89602C}">
      <dsp:nvSpPr>
        <dsp:cNvPr id="0" name=""/>
        <dsp:cNvSpPr/>
      </dsp:nvSpPr>
      <dsp:spPr>
        <a:xfrm>
          <a:off x="2809360" y="1597325"/>
          <a:ext cx="196222" cy="196222"/>
        </a:xfrm>
        <a:prstGeom prst="rect">
          <a:avLst/>
        </a:prstGeom>
        <a:solidFill>
          <a:schemeClr val="lt1">
            <a:hueOff val="0"/>
            <a:satOff val="0"/>
            <a:lumOff val="0"/>
            <a:alphaOff val="0"/>
          </a:schemeClr>
        </a:solidFill>
        <a:ln w="25400" cap="flat" cmpd="sng" algn="ctr">
          <a:solidFill>
            <a:schemeClr val="accent2">
              <a:shade val="80000"/>
              <a:hueOff val="85502"/>
              <a:satOff val="-14151"/>
              <a:lumOff val="13652"/>
              <a:alphaOff val="0"/>
            </a:schemeClr>
          </a:solidFill>
          <a:prstDash val="solid"/>
        </a:ln>
        <a:effectLst/>
      </dsp:spPr>
      <dsp:style>
        <a:lnRef idx="2">
          <a:scrgbClr r="0" g="0" b="0"/>
        </a:lnRef>
        <a:fillRef idx="1">
          <a:scrgbClr r="0" g="0" b="0"/>
        </a:fillRef>
        <a:effectRef idx="0">
          <a:scrgbClr r="0" g="0" b="0"/>
        </a:effectRef>
        <a:fontRef idx="minor"/>
      </dsp:style>
    </dsp:sp>
    <dsp:sp modelId="{6AFD23E0-DB49-4AFB-BCF2-D2173991D56F}">
      <dsp:nvSpPr>
        <dsp:cNvPr id="0" name=""/>
        <dsp:cNvSpPr/>
      </dsp:nvSpPr>
      <dsp:spPr>
        <a:xfrm>
          <a:off x="2996335" y="1466739"/>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Create stories through an exploratory data analysis</a:t>
          </a:r>
        </a:p>
      </dsp:txBody>
      <dsp:txXfrm>
        <a:off x="2996335" y="1466739"/>
        <a:ext cx="2484101" cy="457394"/>
      </dsp:txXfrm>
    </dsp:sp>
    <dsp:sp modelId="{CC6F31DC-FA95-4B53-90EB-1C4EA8392718}">
      <dsp:nvSpPr>
        <dsp:cNvPr id="0" name=""/>
        <dsp:cNvSpPr/>
      </dsp:nvSpPr>
      <dsp:spPr>
        <a:xfrm>
          <a:off x="2809360" y="2054720"/>
          <a:ext cx="196222" cy="196222"/>
        </a:xfrm>
        <a:prstGeom prst="rect">
          <a:avLst/>
        </a:prstGeom>
        <a:solidFill>
          <a:schemeClr val="lt1">
            <a:hueOff val="0"/>
            <a:satOff val="0"/>
            <a:lumOff val="0"/>
            <a:alphaOff val="0"/>
          </a:schemeClr>
        </a:solidFill>
        <a:ln w="25400" cap="flat" cmpd="sng" algn="ctr">
          <a:solidFill>
            <a:schemeClr val="accent2">
              <a:shade val="80000"/>
              <a:hueOff val="102602"/>
              <a:satOff val="-16982"/>
              <a:lumOff val="16382"/>
              <a:alphaOff val="0"/>
            </a:schemeClr>
          </a:solidFill>
          <a:prstDash val="solid"/>
        </a:ln>
        <a:effectLst/>
      </dsp:spPr>
      <dsp:style>
        <a:lnRef idx="2">
          <a:scrgbClr r="0" g="0" b="0"/>
        </a:lnRef>
        <a:fillRef idx="1">
          <a:scrgbClr r="0" g="0" b="0"/>
        </a:fillRef>
        <a:effectRef idx="0">
          <a:scrgbClr r="0" g="0" b="0"/>
        </a:effectRef>
        <a:fontRef idx="minor"/>
      </dsp:style>
    </dsp:sp>
    <dsp:sp modelId="{264B3F96-E467-41B3-B9F6-058CCD267905}">
      <dsp:nvSpPr>
        <dsp:cNvPr id="0" name=""/>
        <dsp:cNvSpPr/>
      </dsp:nvSpPr>
      <dsp:spPr>
        <a:xfrm>
          <a:off x="2996335" y="1924133"/>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Generate alternatives for possible AI models</a:t>
          </a:r>
        </a:p>
      </dsp:txBody>
      <dsp:txXfrm>
        <a:off x="2996335" y="1924133"/>
        <a:ext cx="2484101" cy="457394"/>
      </dsp:txXfrm>
    </dsp:sp>
    <dsp:sp modelId="{256AA790-796E-4530-AAAA-5E18930F6DE3}">
      <dsp:nvSpPr>
        <dsp:cNvPr id="0" name=""/>
        <dsp:cNvSpPr/>
      </dsp:nvSpPr>
      <dsp:spPr>
        <a:xfrm>
          <a:off x="5613990" y="564515"/>
          <a:ext cx="2671077" cy="314244"/>
        </a:xfrm>
        <a:prstGeom prst="rect">
          <a:avLst/>
        </a:prstGeom>
        <a:solidFill>
          <a:schemeClr val="accent2">
            <a:shade val="80000"/>
            <a:hueOff val="136803"/>
            <a:satOff val="-22642"/>
            <a:lumOff val="21843"/>
            <a:alphaOff val="0"/>
          </a:schemeClr>
        </a:solidFill>
        <a:ln w="25400" cap="flat" cmpd="sng" algn="ctr">
          <a:solidFill>
            <a:schemeClr val="accent2">
              <a:shade val="80000"/>
              <a:hueOff val="136803"/>
              <a:satOff val="-22642"/>
              <a:lumOff val="2184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600A6-E38A-4ED7-AA51-D8C8694C969F}">
      <dsp:nvSpPr>
        <dsp:cNvPr id="0" name=""/>
        <dsp:cNvSpPr/>
      </dsp:nvSpPr>
      <dsp:spPr>
        <a:xfrm>
          <a:off x="5613990" y="682532"/>
          <a:ext cx="196226" cy="196226"/>
        </a:xfrm>
        <a:prstGeom prst="rect">
          <a:avLst/>
        </a:prstGeom>
        <a:solidFill>
          <a:schemeClr val="lt1">
            <a:alpha val="90000"/>
            <a:hueOff val="0"/>
            <a:satOff val="0"/>
            <a:lumOff val="0"/>
            <a:alphaOff val="0"/>
          </a:schemeClr>
        </a:solidFill>
        <a:ln w="25400" cap="flat" cmpd="sng" algn="ctr">
          <a:solidFill>
            <a:schemeClr val="accent2">
              <a:shade val="80000"/>
              <a:hueOff val="136803"/>
              <a:satOff val="-22642"/>
              <a:lumOff val="21843"/>
              <a:alphaOff val="0"/>
            </a:schemeClr>
          </a:solidFill>
          <a:prstDash val="solid"/>
        </a:ln>
        <a:effectLst/>
      </dsp:spPr>
      <dsp:style>
        <a:lnRef idx="2">
          <a:scrgbClr r="0" g="0" b="0"/>
        </a:lnRef>
        <a:fillRef idx="1">
          <a:scrgbClr r="0" g="0" b="0"/>
        </a:fillRef>
        <a:effectRef idx="0">
          <a:scrgbClr r="0" g="0" b="0"/>
        </a:effectRef>
        <a:fontRef idx="minor"/>
      </dsp:style>
    </dsp:sp>
    <dsp:sp modelId="{310212E5-F2E4-4E72-8FBE-3C14CFBD4745}">
      <dsp:nvSpPr>
        <dsp:cNvPr id="0" name=""/>
        <dsp:cNvSpPr/>
      </dsp:nvSpPr>
      <dsp:spPr>
        <a:xfrm>
          <a:off x="5613990" y="0"/>
          <a:ext cx="2671077" cy="56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Calibri" panose="020F0502020204030204" pitchFamily="34" charset="0"/>
              <a:cs typeface="Calibri" panose="020F0502020204030204" pitchFamily="34" charset="0"/>
            </a:rPr>
            <a:t>Solve</a:t>
          </a:r>
          <a:endParaRPr lang="en-US" sz="4400" kern="1200" dirty="0">
            <a:latin typeface="Calibri" panose="020F0502020204030204" pitchFamily="34" charset="0"/>
            <a:cs typeface="Calibri" panose="020F0502020204030204" pitchFamily="34" charset="0"/>
          </a:endParaRPr>
        </a:p>
      </dsp:txBody>
      <dsp:txXfrm>
        <a:off x="5613990" y="0"/>
        <a:ext cx="2671077" cy="564515"/>
      </dsp:txXfrm>
    </dsp:sp>
    <dsp:sp modelId="{F5551BA6-27F1-4655-B88B-841DEEA76C4E}">
      <dsp:nvSpPr>
        <dsp:cNvPr id="0" name=""/>
        <dsp:cNvSpPr/>
      </dsp:nvSpPr>
      <dsp:spPr>
        <a:xfrm>
          <a:off x="5613990" y="1139931"/>
          <a:ext cx="196222" cy="196222"/>
        </a:xfrm>
        <a:prstGeom prst="rect">
          <a:avLst/>
        </a:prstGeom>
        <a:solidFill>
          <a:schemeClr val="lt1">
            <a:hueOff val="0"/>
            <a:satOff val="0"/>
            <a:lumOff val="0"/>
            <a:alphaOff val="0"/>
          </a:schemeClr>
        </a:solidFill>
        <a:ln w="25400" cap="flat" cmpd="sng" algn="ctr">
          <a:solidFill>
            <a:schemeClr val="accent2">
              <a:shade val="80000"/>
              <a:hueOff val="119703"/>
              <a:satOff val="-19812"/>
              <a:lumOff val="19112"/>
              <a:alphaOff val="0"/>
            </a:schemeClr>
          </a:solidFill>
          <a:prstDash val="solid"/>
        </a:ln>
        <a:effectLst/>
      </dsp:spPr>
      <dsp:style>
        <a:lnRef idx="2">
          <a:scrgbClr r="0" g="0" b="0"/>
        </a:lnRef>
        <a:fillRef idx="1">
          <a:scrgbClr r="0" g="0" b="0"/>
        </a:fillRef>
        <a:effectRef idx="0">
          <a:scrgbClr r="0" g="0" b="0"/>
        </a:effectRef>
        <a:fontRef idx="minor"/>
      </dsp:style>
    </dsp:sp>
    <dsp:sp modelId="{A0C01CE5-BB1C-42DE-AC81-23A1BA049346}">
      <dsp:nvSpPr>
        <dsp:cNvPr id="0" name=""/>
        <dsp:cNvSpPr/>
      </dsp:nvSpPr>
      <dsp:spPr>
        <a:xfrm>
          <a:off x="5800966" y="1009345"/>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Develop AI model</a:t>
          </a:r>
        </a:p>
      </dsp:txBody>
      <dsp:txXfrm>
        <a:off x="5800966" y="1009345"/>
        <a:ext cx="2484101" cy="457394"/>
      </dsp:txXfrm>
    </dsp:sp>
    <dsp:sp modelId="{1EA09ACE-3C1A-4D8D-8A71-3FDB4DAABD52}">
      <dsp:nvSpPr>
        <dsp:cNvPr id="0" name=""/>
        <dsp:cNvSpPr/>
      </dsp:nvSpPr>
      <dsp:spPr>
        <a:xfrm>
          <a:off x="5613990" y="1597325"/>
          <a:ext cx="196222" cy="196222"/>
        </a:xfrm>
        <a:prstGeom prst="rect">
          <a:avLst/>
        </a:prstGeom>
        <a:solidFill>
          <a:schemeClr val="lt1">
            <a:hueOff val="0"/>
            <a:satOff val="0"/>
            <a:lumOff val="0"/>
            <a:alphaOff val="0"/>
          </a:schemeClr>
        </a:solidFill>
        <a:ln w="25400" cap="flat" cmpd="sng" algn="ctr">
          <a:solidFill>
            <a:schemeClr val="accent2">
              <a:shade val="80000"/>
              <a:hueOff val="136803"/>
              <a:satOff val="-22642"/>
              <a:lumOff val="21843"/>
              <a:alphaOff val="0"/>
            </a:schemeClr>
          </a:solidFill>
          <a:prstDash val="solid"/>
        </a:ln>
        <a:effectLst/>
      </dsp:spPr>
      <dsp:style>
        <a:lnRef idx="2">
          <a:scrgbClr r="0" g="0" b="0"/>
        </a:lnRef>
        <a:fillRef idx="1">
          <a:scrgbClr r="0" g="0" b="0"/>
        </a:fillRef>
        <a:effectRef idx="0">
          <a:scrgbClr r="0" g="0" b="0"/>
        </a:effectRef>
        <a:fontRef idx="minor"/>
      </dsp:style>
    </dsp:sp>
    <dsp:sp modelId="{F702F39C-C1E6-4012-B1A9-E4DA06321003}">
      <dsp:nvSpPr>
        <dsp:cNvPr id="0" name=""/>
        <dsp:cNvSpPr/>
      </dsp:nvSpPr>
      <dsp:spPr>
        <a:xfrm>
          <a:off x="5800966" y="1466739"/>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Test &amp; Evaluate</a:t>
          </a:r>
        </a:p>
      </dsp:txBody>
      <dsp:txXfrm>
        <a:off x="5800966" y="1466739"/>
        <a:ext cx="2484101" cy="457394"/>
      </dsp:txXfrm>
    </dsp:sp>
    <dsp:sp modelId="{6F7A821A-EC27-40EA-B9F1-AE0DAD36ED34}">
      <dsp:nvSpPr>
        <dsp:cNvPr id="0" name=""/>
        <dsp:cNvSpPr/>
      </dsp:nvSpPr>
      <dsp:spPr>
        <a:xfrm>
          <a:off x="5613990" y="2054720"/>
          <a:ext cx="196222" cy="196222"/>
        </a:xfrm>
        <a:prstGeom prst="rect">
          <a:avLst/>
        </a:prstGeom>
        <a:solidFill>
          <a:schemeClr val="lt1">
            <a:hueOff val="0"/>
            <a:satOff val="0"/>
            <a:lumOff val="0"/>
            <a:alphaOff val="0"/>
          </a:schemeClr>
        </a:solidFill>
        <a:ln w="25400" cap="flat" cmpd="sng" algn="ctr">
          <a:solidFill>
            <a:schemeClr val="accent2">
              <a:shade val="80000"/>
              <a:hueOff val="153903"/>
              <a:satOff val="-25472"/>
              <a:lumOff val="24573"/>
              <a:alphaOff val="0"/>
            </a:schemeClr>
          </a:solidFill>
          <a:prstDash val="solid"/>
        </a:ln>
        <a:effectLst/>
      </dsp:spPr>
      <dsp:style>
        <a:lnRef idx="2">
          <a:scrgbClr r="0" g="0" b="0"/>
        </a:lnRef>
        <a:fillRef idx="1">
          <a:scrgbClr r="0" g="0" b="0"/>
        </a:fillRef>
        <a:effectRef idx="0">
          <a:scrgbClr r="0" g="0" b="0"/>
        </a:effectRef>
        <a:fontRef idx="minor"/>
      </dsp:style>
    </dsp:sp>
    <dsp:sp modelId="{AA899589-6A90-4EE2-86B8-DB9D3693DC01}">
      <dsp:nvSpPr>
        <dsp:cNvPr id="0" name=""/>
        <dsp:cNvSpPr/>
      </dsp:nvSpPr>
      <dsp:spPr>
        <a:xfrm>
          <a:off x="5800966" y="1924133"/>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Suggest complementary solution (non AI)</a:t>
          </a:r>
        </a:p>
      </dsp:txBody>
      <dsp:txXfrm>
        <a:off x="5800966" y="1924133"/>
        <a:ext cx="2484101" cy="457394"/>
      </dsp:txXfrm>
    </dsp:sp>
    <dsp:sp modelId="{AC5A2708-B421-4567-B2B5-1241260D1513}">
      <dsp:nvSpPr>
        <dsp:cNvPr id="0" name=""/>
        <dsp:cNvSpPr/>
      </dsp:nvSpPr>
      <dsp:spPr>
        <a:xfrm>
          <a:off x="8418621" y="564515"/>
          <a:ext cx="2671077" cy="314244"/>
        </a:xfrm>
        <a:prstGeom prst="rect">
          <a:avLst/>
        </a:prstGeom>
        <a:solidFill>
          <a:schemeClr val="accent2">
            <a:shade val="80000"/>
            <a:hueOff val="205204"/>
            <a:satOff val="-33963"/>
            <a:lumOff val="32764"/>
            <a:alphaOff val="0"/>
          </a:schemeClr>
        </a:solidFill>
        <a:ln w="25400" cap="flat" cmpd="sng" algn="ctr">
          <a:solidFill>
            <a:schemeClr val="accent2">
              <a:shade val="80000"/>
              <a:hueOff val="205204"/>
              <a:satOff val="-33963"/>
              <a:lumOff val="327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689BF-CE21-4BBA-B07A-9C0EB6719FC6}">
      <dsp:nvSpPr>
        <dsp:cNvPr id="0" name=""/>
        <dsp:cNvSpPr/>
      </dsp:nvSpPr>
      <dsp:spPr>
        <a:xfrm>
          <a:off x="8418621" y="682532"/>
          <a:ext cx="196226" cy="196226"/>
        </a:xfrm>
        <a:prstGeom prst="rect">
          <a:avLst/>
        </a:prstGeom>
        <a:solidFill>
          <a:schemeClr val="lt1">
            <a:alpha val="90000"/>
            <a:hueOff val="0"/>
            <a:satOff val="0"/>
            <a:lumOff val="0"/>
            <a:alphaOff val="0"/>
          </a:schemeClr>
        </a:solidFill>
        <a:ln w="25400" cap="flat" cmpd="sng" algn="ctr">
          <a:solidFill>
            <a:schemeClr val="accent2">
              <a:shade val="80000"/>
              <a:hueOff val="205204"/>
              <a:satOff val="-33963"/>
              <a:lumOff val="32764"/>
              <a:alphaOff val="0"/>
            </a:schemeClr>
          </a:solidFill>
          <a:prstDash val="solid"/>
        </a:ln>
        <a:effectLst/>
      </dsp:spPr>
      <dsp:style>
        <a:lnRef idx="2">
          <a:scrgbClr r="0" g="0" b="0"/>
        </a:lnRef>
        <a:fillRef idx="1">
          <a:scrgbClr r="0" g="0" b="0"/>
        </a:fillRef>
        <a:effectRef idx="0">
          <a:scrgbClr r="0" g="0" b="0"/>
        </a:effectRef>
        <a:fontRef idx="minor"/>
      </dsp:style>
    </dsp:sp>
    <dsp:sp modelId="{7CEFD5CD-0024-473F-8DB9-CF27E025F501}">
      <dsp:nvSpPr>
        <dsp:cNvPr id="0" name=""/>
        <dsp:cNvSpPr/>
      </dsp:nvSpPr>
      <dsp:spPr>
        <a:xfrm>
          <a:off x="8418621" y="0"/>
          <a:ext cx="2671077" cy="56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Calibri" panose="020F0502020204030204" pitchFamily="34" charset="0"/>
              <a:cs typeface="Calibri" panose="020F0502020204030204" pitchFamily="34" charset="0"/>
            </a:rPr>
            <a:t>Transform</a:t>
          </a:r>
        </a:p>
      </dsp:txBody>
      <dsp:txXfrm>
        <a:off x="8418621" y="0"/>
        <a:ext cx="2671077" cy="564515"/>
      </dsp:txXfrm>
    </dsp:sp>
    <dsp:sp modelId="{48155675-B460-48E5-A2BC-ED9E2C6A0494}">
      <dsp:nvSpPr>
        <dsp:cNvPr id="0" name=""/>
        <dsp:cNvSpPr/>
      </dsp:nvSpPr>
      <dsp:spPr>
        <a:xfrm>
          <a:off x="8418621" y="1139931"/>
          <a:ext cx="196222" cy="196222"/>
        </a:xfrm>
        <a:prstGeom prst="rect">
          <a:avLst/>
        </a:prstGeom>
        <a:solidFill>
          <a:schemeClr val="lt1">
            <a:hueOff val="0"/>
            <a:satOff val="0"/>
            <a:lumOff val="0"/>
            <a:alphaOff val="0"/>
          </a:schemeClr>
        </a:solidFill>
        <a:ln w="25400" cap="flat" cmpd="sng" algn="ctr">
          <a:solidFill>
            <a:schemeClr val="accent2">
              <a:shade val="80000"/>
              <a:hueOff val="171004"/>
              <a:satOff val="-28303"/>
              <a:lumOff val="27303"/>
              <a:alphaOff val="0"/>
            </a:schemeClr>
          </a:solidFill>
          <a:prstDash val="solid"/>
        </a:ln>
        <a:effectLst/>
      </dsp:spPr>
      <dsp:style>
        <a:lnRef idx="2">
          <a:scrgbClr r="0" g="0" b="0"/>
        </a:lnRef>
        <a:fillRef idx="1">
          <a:scrgbClr r="0" g="0" b="0"/>
        </a:fillRef>
        <a:effectRef idx="0">
          <a:scrgbClr r="0" g="0" b="0"/>
        </a:effectRef>
        <a:fontRef idx="minor"/>
      </dsp:style>
    </dsp:sp>
    <dsp:sp modelId="{FB765239-B95A-4510-B204-E8C441F659A8}">
      <dsp:nvSpPr>
        <dsp:cNvPr id="0" name=""/>
        <dsp:cNvSpPr/>
      </dsp:nvSpPr>
      <dsp:spPr>
        <a:xfrm>
          <a:off x="8605597" y="1009345"/>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Deploy and scale solution</a:t>
          </a:r>
        </a:p>
      </dsp:txBody>
      <dsp:txXfrm>
        <a:off x="8605597" y="1009345"/>
        <a:ext cx="2484101" cy="457394"/>
      </dsp:txXfrm>
    </dsp:sp>
    <dsp:sp modelId="{D8FD135A-2DA6-46CC-A4BF-D874DF0E8086}">
      <dsp:nvSpPr>
        <dsp:cNvPr id="0" name=""/>
        <dsp:cNvSpPr/>
      </dsp:nvSpPr>
      <dsp:spPr>
        <a:xfrm>
          <a:off x="8418621" y="1597325"/>
          <a:ext cx="196222" cy="196222"/>
        </a:xfrm>
        <a:prstGeom prst="rect">
          <a:avLst/>
        </a:prstGeom>
        <a:solidFill>
          <a:schemeClr val="lt1">
            <a:hueOff val="0"/>
            <a:satOff val="0"/>
            <a:lumOff val="0"/>
            <a:alphaOff val="0"/>
          </a:schemeClr>
        </a:solidFill>
        <a:ln w="25400" cap="flat" cmpd="sng" algn="ctr">
          <a:solidFill>
            <a:schemeClr val="accent2">
              <a:shade val="80000"/>
              <a:hueOff val="188104"/>
              <a:satOff val="-31133"/>
              <a:lumOff val="30034"/>
              <a:alphaOff val="0"/>
            </a:schemeClr>
          </a:solidFill>
          <a:prstDash val="solid"/>
        </a:ln>
        <a:effectLst/>
      </dsp:spPr>
      <dsp:style>
        <a:lnRef idx="2">
          <a:scrgbClr r="0" g="0" b="0"/>
        </a:lnRef>
        <a:fillRef idx="1">
          <a:scrgbClr r="0" g="0" b="0"/>
        </a:fillRef>
        <a:effectRef idx="0">
          <a:scrgbClr r="0" g="0" b="0"/>
        </a:effectRef>
        <a:fontRef idx="minor"/>
      </dsp:style>
    </dsp:sp>
    <dsp:sp modelId="{70B7C3E1-55E8-42E7-B250-C0999021E503}">
      <dsp:nvSpPr>
        <dsp:cNvPr id="0" name=""/>
        <dsp:cNvSpPr/>
      </dsp:nvSpPr>
      <dsp:spPr>
        <a:xfrm>
          <a:off x="8605597" y="1466739"/>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Integrate solution into existing business process</a:t>
          </a:r>
        </a:p>
      </dsp:txBody>
      <dsp:txXfrm>
        <a:off x="8605597" y="1466739"/>
        <a:ext cx="2484101" cy="457394"/>
      </dsp:txXfrm>
    </dsp:sp>
    <dsp:sp modelId="{D1ED1F72-F6C9-4899-A692-4E60D3E6B4A9}">
      <dsp:nvSpPr>
        <dsp:cNvPr id="0" name=""/>
        <dsp:cNvSpPr/>
      </dsp:nvSpPr>
      <dsp:spPr>
        <a:xfrm>
          <a:off x="8418621" y="2054720"/>
          <a:ext cx="196222" cy="196222"/>
        </a:xfrm>
        <a:prstGeom prst="rect">
          <a:avLst/>
        </a:prstGeom>
        <a:solidFill>
          <a:schemeClr val="lt1">
            <a:hueOff val="0"/>
            <a:satOff val="0"/>
            <a:lumOff val="0"/>
            <a:alphaOff val="0"/>
          </a:schemeClr>
        </a:solidFill>
        <a:ln w="25400" cap="flat" cmpd="sng" algn="ctr">
          <a:solidFill>
            <a:schemeClr val="accent2">
              <a:shade val="80000"/>
              <a:hueOff val="205204"/>
              <a:satOff val="-33963"/>
              <a:lumOff val="32764"/>
              <a:alphaOff val="0"/>
            </a:schemeClr>
          </a:solidFill>
          <a:prstDash val="solid"/>
        </a:ln>
        <a:effectLst/>
      </dsp:spPr>
      <dsp:style>
        <a:lnRef idx="2">
          <a:scrgbClr r="0" g="0" b="0"/>
        </a:lnRef>
        <a:fillRef idx="1">
          <a:scrgbClr r="0" g="0" b="0"/>
        </a:fillRef>
        <a:effectRef idx="0">
          <a:scrgbClr r="0" g="0" b="0"/>
        </a:effectRef>
        <a:fontRef idx="minor"/>
      </dsp:style>
    </dsp:sp>
    <dsp:sp modelId="{A40A55A5-ABE8-484A-9FA5-9306497723CD}">
      <dsp:nvSpPr>
        <dsp:cNvPr id="0" name=""/>
        <dsp:cNvSpPr/>
      </dsp:nvSpPr>
      <dsp:spPr>
        <a:xfrm>
          <a:off x="8605597" y="1924133"/>
          <a:ext cx="2484101" cy="45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Train people on new solution</a:t>
          </a:r>
        </a:p>
      </dsp:txBody>
      <dsp:txXfrm>
        <a:off x="8605597" y="1924133"/>
        <a:ext cx="2484101" cy="4573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1B9FE4-AA75-4C63-8041-C296D47B391B}"/>
              </a:ext>
            </a:extLst>
          </p:cNvPr>
          <p:cNvSpPr>
            <a:spLocks noGrp="1"/>
          </p:cNvSpPr>
          <p:nvPr>
            <p:ph type="hdr" sz="quarter"/>
          </p:nvPr>
        </p:nvSpPr>
        <p:spPr>
          <a:xfrm>
            <a:off x="0" y="0"/>
            <a:ext cx="2919565" cy="494981"/>
          </a:xfrm>
          <a:prstGeom prst="rect">
            <a:avLst/>
          </a:prstGeom>
        </p:spPr>
        <p:txBody>
          <a:bodyPr vert="horz" lIns="91065" tIns="45533" rIns="91065" bIns="45533"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4762EC-6AA0-431A-A396-49A515E009B1}"/>
              </a:ext>
            </a:extLst>
          </p:cNvPr>
          <p:cNvSpPr>
            <a:spLocks noGrp="1"/>
          </p:cNvSpPr>
          <p:nvPr>
            <p:ph type="dt" sz="quarter" idx="1"/>
          </p:nvPr>
        </p:nvSpPr>
        <p:spPr>
          <a:xfrm>
            <a:off x="3814626" y="0"/>
            <a:ext cx="2919565" cy="494981"/>
          </a:xfrm>
          <a:prstGeom prst="rect">
            <a:avLst/>
          </a:prstGeom>
        </p:spPr>
        <p:txBody>
          <a:bodyPr vert="horz" lIns="91065" tIns="45533" rIns="91065" bIns="45533" rtlCol="0"/>
          <a:lstStyle>
            <a:lvl1pPr algn="r">
              <a:defRPr sz="1200"/>
            </a:lvl1pPr>
          </a:lstStyle>
          <a:p>
            <a:fld id="{85D63630-EFDA-4A7F-A747-E5BD2A981AA3}" type="datetimeFigureOut">
              <a:rPr lang="en-US" smtClean="0"/>
              <a:t>2/16/2020</a:t>
            </a:fld>
            <a:endParaRPr lang="en-US" dirty="0"/>
          </a:p>
        </p:txBody>
      </p:sp>
      <p:sp>
        <p:nvSpPr>
          <p:cNvPr id="4" name="Footer Placeholder 3">
            <a:extLst>
              <a:ext uri="{FF2B5EF4-FFF2-40B4-BE49-F238E27FC236}">
                <a16:creationId xmlns:a16="http://schemas.microsoft.com/office/drawing/2014/main" id="{A3494B18-6251-4AD8-A2EF-1148687C9C48}"/>
              </a:ext>
            </a:extLst>
          </p:cNvPr>
          <p:cNvSpPr>
            <a:spLocks noGrp="1"/>
          </p:cNvSpPr>
          <p:nvPr>
            <p:ph type="ftr" sz="quarter" idx="2"/>
          </p:nvPr>
        </p:nvSpPr>
        <p:spPr>
          <a:xfrm>
            <a:off x="0" y="9371332"/>
            <a:ext cx="2919565" cy="494981"/>
          </a:xfrm>
          <a:prstGeom prst="rect">
            <a:avLst/>
          </a:prstGeom>
        </p:spPr>
        <p:txBody>
          <a:bodyPr vert="horz" lIns="91065" tIns="45533" rIns="91065" bIns="45533"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B0EBDE-CA2F-4BD3-A7F4-D1A9CCE7932A}"/>
              </a:ext>
            </a:extLst>
          </p:cNvPr>
          <p:cNvSpPr>
            <a:spLocks noGrp="1"/>
          </p:cNvSpPr>
          <p:nvPr>
            <p:ph type="sldNum" sz="quarter" idx="3"/>
          </p:nvPr>
        </p:nvSpPr>
        <p:spPr>
          <a:xfrm>
            <a:off x="3814626" y="9371332"/>
            <a:ext cx="2919565" cy="494981"/>
          </a:xfrm>
          <a:prstGeom prst="rect">
            <a:avLst/>
          </a:prstGeom>
        </p:spPr>
        <p:txBody>
          <a:bodyPr vert="horz" lIns="91065" tIns="45533" rIns="91065" bIns="45533" rtlCol="0" anchor="b"/>
          <a:lstStyle>
            <a:lvl1pPr algn="r">
              <a:defRPr sz="1200"/>
            </a:lvl1pPr>
          </a:lstStyle>
          <a:p>
            <a:fld id="{AEDEDE58-DDD4-425A-9385-1B120A7113E4}" type="slidenum">
              <a:rPr lang="en-US" smtClean="0"/>
              <a:t>‹#›</a:t>
            </a:fld>
            <a:endParaRPr lang="en-US" dirty="0"/>
          </a:p>
        </p:txBody>
      </p:sp>
    </p:spTree>
    <p:extLst>
      <p:ext uri="{BB962C8B-B14F-4D97-AF65-F5344CB8AC3E}">
        <p14:creationId xmlns:p14="http://schemas.microsoft.com/office/powerpoint/2010/main" val="910904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0" cy="495029"/>
          </a:xfrm>
          <a:prstGeom prst="rect">
            <a:avLst/>
          </a:prstGeom>
        </p:spPr>
        <p:txBody>
          <a:bodyPr vert="horz" lIns="91065" tIns="45533" rIns="91065" bIns="45533" rtlCol="0"/>
          <a:lstStyle>
            <a:lvl1pPr algn="l">
              <a:defRPr sz="1200"/>
            </a:lvl1pPr>
          </a:lstStyle>
          <a:p>
            <a:endParaRPr lang="en-US" dirty="0"/>
          </a:p>
        </p:txBody>
      </p:sp>
      <p:sp>
        <p:nvSpPr>
          <p:cNvPr id="3" name="Date Placeholder 2"/>
          <p:cNvSpPr>
            <a:spLocks noGrp="1"/>
          </p:cNvSpPr>
          <p:nvPr>
            <p:ph type="dt" idx="1"/>
          </p:nvPr>
        </p:nvSpPr>
        <p:spPr>
          <a:xfrm>
            <a:off x="3815375" y="0"/>
            <a:ext cx="2918830" cy="495029"/>
          </a:xfrm>
          <a:prstGeom prst="rect">
            <a:avLst/>
          </a:prstGeom>
        </p:spPr>
        <p:txBody>
          <a:bodyPr vert="horz" lIns="91065" tIns="45533" rIns="91065" bIns="45533" rtlCol="0"/>
          <a:lstStyle>
            <a:lvl1pPr algn="r">
              <a:defRPr sz="1200"/>
            </a:lvl1pPr>
          </a:lstStyle>
          <a:p>
            <a:fld id="{6E11BCD8-1EE0-45D1-AACD-B97AF824CEA7}" type="datetimeFigureOut">
              <a:rPr lang="en-US" smtClean="0"/>
              <a:t>2/16/2020</a:t>
            </a:fld>
            <a:endParaRPr lang="en-US" dirty="0"/>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065" tIns="45533" rIns="91065" bIns="45533" rtlCol="0" anchor="ctr"/>
          <a:lstStyle/>
          <a:p>
            <a:endParaRPr lang="en-US" dirty="0"/>
          </a:p>
        </p:txBody>
      </p:sp>
      <p:sp>
        <p:nvSpPr>
          <p:cNvPr id="5" name="Notes Placeholder 4"/>
          <p:cNvSpPr>
            <a:spLocks noGrp="1"/>
          </p:cNvSpPr>
          <p:nvPr>
            <p:ph type="body" sz="quarter" idx="3"/>
          </p:nvPr>
        </p:nvSpPr>
        <p:spPr>
          <a:xfrm>
            <a:off x="673577" y="4748164"/>
            <a:ext cx="5388610" cy="3884861"/>
          </a:xfrm>
          <a:prstGeom prst="rect">
            <a:avLst/>
          </a:prstGeom>
        </p:spPr>
        <p:txBody>
          <a:bodyPr vert="horz" lIns="91065" tIns="45533" rIns="91065" bIns="4553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371288"/>
            <a:ext cx="2918830" cy="495028"/>
          </a:xfrm>
          <a:prstGeom prst="rect">
            <a:avLst/>
          </a:prstGeom>
        </p:spPr>
        <p:txBody>
          <a:bodyPr vert="horz" lIns="91065" tIns="45533" rIns="91065" bIns="4553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15375" y="9371288"/>
            <a:ext cx="2918830" cy="495028"/>
          </a:xfrm>
          <a:prstGeom prst="rect">
            <a:avLst/>
          </a:prstGeom>
        </p:spPr>
        <p:txBody>
          <a:bodyPr vert="horz" lIns="91065" tIns="45533" rIns="91065" bIns="45533" rtlCol="0" anchor="b"/>
          <a:lstStyle>
            <a:lvl1pPr algn="r">
              <a:defRPr sz="1200"/>
            </a:lvl1pPr>
          </a:lstStyle>
          <a:p>
            <a:fld id="{AB268B8D-F776-4028-9515-FC1F6E224FEE}" type="slidenum">
              <a:rPr lang="en-US" smtClean="0"/>
              <a:t>‹#›</a:t>
            </a:fld>
            <a:endParaRPr lang="en-US" dirty="0"/>
          </a:p>
        </p:txBody>
      </p:sp>
    </p:spTree>
    <p:extLst>
      <p:ext uri="{BB962C8B-B14F-4D97-AF65-F5344CB8AC3E}">
        <p14:creationId xmlns:p14="http://schemas.microsoft.com/office/powerpoint/2010/main" val="2121007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heparliamentmagazine.eu/articles/partner_article/why-middle-east-fast-becoming-hub-artificial-intelligenc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here a list of ideas for each industry…</a:t>
            </a:r>
          </a:p>
          <a:p>
            <a:endParaRPr lang="en-US" dirty="0"/>
          </a:p>
        </p:txBody>
      </p:sp>
      <p:sp>
        <p:nvSpPr>
          <p:cNvPr id="4" name="Slide Number Placeholder 3"/>
          <p:cNvSpPr>
            <a:spLocks noGrp="1"/>
          </p:cNvSpPr>
          <p:nvPr>
            <p:ph type="sldNum" sz="quarter" idx="5"/>
          </p:nvPr>
        </p:nvSpPr>
        <p:spPr/>
        <p:txBody>
          <a:bodyPr/>
          <a:lstStyle/>
          <a:p>
            <a:fld id="{AB268B8D-F776-4028-9515-FC1F6E224FEE}" type="slidenum">
              <a:rPr lang="en-US" smtClean="0"/>
              <a:t>17</a:t>
            </a:fld>
            <a:endParaRPr lang="en-US" dirty="0"/>
          </a:p>
        </p:txBody>
      </p:sp>
    </p:spTree>
    <p:extLst>
      <p:ext uri="{BB962C8B-B14F-4D97-AF65-F5344CB8AC3E}">
        <p14:creationId xmlns:p14="http://schemas.microsoft.com/office/powerpoint/2010/main" val="1853814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news for the consultant in the audience you need consultant</a:t>
            </a:r>
          </a:p>
          <a:p>
            <a:r>
              <a:rPr lang="en-US" dirty="0"/>
              <a:t>Bad news, you need to grow your capabilities from the ground up</a:t>
            </a:r>
          </a:p>
        </p:txBody>
      </p:sp>
      <p:sp>
        <p:nvSpPr>
          <p:cNvPr id="4" name="Slide Number Placeholder 3"/>
          <p:cNvSpPr>
            <a:spLocks noGrp="1"/>
          </p:cNvSpPr>
          <p:nvPr>
            <p:ph type="sldNum" sz="quarter" idx="5"/>
          </p:nvPr>
        </p:nvSpPr>
        <p:spPr/>
        <p:txBody>
          <a:bodyPr/>
          <a:lstStyle/>
          <a:p>
            <a:fld id="{AB268B8D-F776-4028-9515-FC1F6E224FEE}" type="slidenum">
              <a:rPr lang="en-US" smtClean="0"/>
              <a:t>21</a:t>
            </a:fld>
            <a:endParaRPr lang="en-US" dirty="0"/>
          </a:p>
        </p:txBody>
      </p:sp>
    </p:spTree>
    <p:extLst>
      <p:ext uri="{BB962C8B-B14F-4D97-AF65-F5344CB8AC3E}">
        <p14:creationId xmlns:p14="http://schemas.microsoft.com/office/powerpoint/2010/main" val="2694327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Mohammed in Zayed University of Artificial Intelligence </a:t>
            </a:r>
          </a:p>
          <a:p>
            <a:r>
              <a:rPr lang="en-US" i="1" dirty="0"/>
              <a:t>The UAE is on course to be the leading AI hub in the Middle East by 2030. A recent PwC report predicted that AI will be worth $320bn in the Middle East by 2030; in the UAE, AI is expected to make up 13.6 percent of GDP, followed by Saudi Arabia with 12.5 percent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a:t>
            </a:r>
            <a:r>
              <a:rPr lang="en-US" sz="1200" dirty="0">
                <a:hlinkClick r:id="rId3"/>
              </a:rPr>
              <a:t>https://www.theparliamentmagazine.eu/articles/partner_article/why-middle-east-fast-becoming-hub-artificial-intelligence</a:t>
            </a:r>
            <a:endParaRPr lang="en-US" sz="1200" dirty="0"/>
          </a:p>
          <a:p>
            <a:endParaRPr lang="en-US" dirty="0"/>
          </a:p>
        </p:txBody>
      </p:sp>
      <p:sp>
        <p:nvSpPr>
          <p:cNvPr id="4" name="Slide Number Placeholder 3"/>
          <p:cNvSpPr>
            <a:spLocks noGrp="1"/>
          </p:cNvSpPr>
          <p:nvPr>
            <p:ph type="sldNum" sz="quarter" idx="5"/>
          </p:nvPr>
        </p:nvSpPr>
        <p:spPr/>
        <p:txBody>
          <a:bodyPr/>
          <a:lstStyle/>
          <a:p>
            <a:fld id="{AB268B8D-F776-4028-9515-FC1F6E224FEE}" type="slidenum">
              <a:rPr lang="en-US" smtClean="0"/>
              <a:t>26</a:t>
            </a:fld>
            <a:endParaRPr lang="en-US" dirty="0"/>
          </a:p>
        </p:txBody>
      </p:sp>
    </p:spTree>
    <p:extLst>
      <p:ext uri="{BB962C8B-B14F-4D97-AF65-F5344CB8AC3E}">
        <p14:creationId xmlns:p14="http://schemas.microsoft.com/office/powerpoint/2010/main" val="2417159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we facing the same challenges in the MENA region?</a:t>
            </a:r>
          </a:p>
        </p:txBody>
      </p:sp>
      <p:sp>
        <p:nvSpPr>
          <p:cNvPr id="4" name="Slide Number Placeholder 3"/>
          <p:cNvSpPr>
            <a:spLocks noGrp="1"/>
          </p:cNvSpPr>
          <p:nvPr>
            <p:ph type="sldNum" sz="quarter" idx="5"/>
          </p:nvPr>
        </p:nvSpPr>
        <p:spPr/>
        <p:txBody>
          <a:bodyPr/>
          <a:lstStyle/>
          <a:p>
            <a:fld id="{AB268B8D-F776-4028-9515-FC1F6E224FEE}" type="slidenum">
              <a:rPr lang="en-US" smtClean="0"/>
              <a:t>29</a:t>
            </a:fld>
            <a:endParaRPr lang="en-US" dirty="0"/>
          </a:p>
        </p:txBody>
      </p:sp>
    </p:spTree>
    <p:extLst>
      <p:ext uri="{BB962C8B-B14F-4D97-AF65-F5344CB8AC3E}">
        <p14:creationId xmlns:p14="http://schemas.microsoft.com/office/powerpoint/2010/main" val="2656372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7A800B-F1D4-4277-83EE-10973621CD82}"/>
              </a:ext>
            </a:extLst>
          </p:cNvPr>
          <p:cNvSpPr/>
          <p:nvPr userDrawn="1"/>
        </p:nvSpPr>
        <p:spPr>
          <a:xfrm>
            <a:off x="-1" y="11381"/>
            <a:ext cx="12192001" cy="55530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075" name="Picture 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5553078"/>
            <a:ext cx="12203724"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1">
            <a:extLst>
              <a:ext uri="{FF2B5EF4-FFF2-40B4-BE49-F238E27FC236}">
                <a16:creationId xmlns:a16="http://schemas.microsoft.com/office/drawing/2014/main" id="{241FC81C-62CB-4E9E-A9BE-2B5C81CFAAE1}"/>
              </a:ext>
            </a:extLst>
          </p:cNvPr>
          <p:cNvSpPr>
            <a:spLocks noGrp="1"/>
          </p:cNvSpPr>
          <p:nvPr>
            <p:ph type="title"/>
          </p:nvPr>
        </p:nvSpPr>
        <p:spPr>
          <a:xfrm>
            <a:off x="2182427" y="1066970"/>
            <a:ext cx="7827146" cy="2362030"/>
          </a:xfrm>
        </p:spPr>
        <p:txBody>
          <a:bodyPr/>
          <a:lstStyle>
            <a:lvl1pPr>
              <a:defRPr>
                <a:solidFill>
                  <a:schemeClr val="bg1"/>
                </a:solidFill>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89D1841A-1071-4F8F-B93C-E340412B8358}"/>
              </a:ext>
            </a:extLst>
          </p:cNvPr>
          <p:cNvSpPr>
            <a:spLocks noGrp="1"/>
          </p:cNvSpPr>
          <p:nvPr>
            <p:ph type="body" sz="quarter" idx="10" hasCustomPrompt="1"/>
          </p:nvPr>
        </p:nvSpPr>
        <p:spPr>
          <a:xfrm>
            <a:off x="4973637" y="3614016"/>
            <a:ext cx="2244725" cy="523875"/>
          </a:xfrm>
        </p:spPr>
        <p:txBody>
          <a:bodyPr/>
          <a:lstStyle>
            <a:lvl1pPr marL="0" indent="0">
              <a:buNone/>
              <a:defRPr>
                <a:solidFill>
                  <a:schemeClr val="bg1"/>
                </a:solidFill>
              </a:defRPr>
            </a:lvl1pPr>
          </a:lstStyle>
          <a:p>
            <a:pPr lvl="0"/>
            <a:r>
              <a:rPr lang="en-US" dirty="0"/>
              <a:t>Date</a:t>
            </a:r>
          </a:p>
        </p:txBody>
      </p:sp>
      <p:pic>
        <p:nvPicPr>
          <p:cNvPr id="13" name="Picture 2">
            <a:extLst>
              <a:ext uri="{FF2B5EF4-FFF2-40B4-BE49-F238E27FC236}">
                <a16:creationId xmlns:a16="http://schemas.microsoft.com/office/drawing/2014/main" id="{F42F1F01-5966-432A-A31F-9CE5C3E200F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965" y="5912747"/>
            <a:ext cx="2256754" cy="67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85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BFE07-4F42-4E7D-A963-8C145B35B8B9}"/>
              </a:ext>
            </a:extLst>
          </p:cNvPr>
          <p:cNvSpPr/>
          <p:nvPr userDrawn="1"/>
        </p:nvSpPr>
        <p:spPr>
          <a:xfrm>
            <a:off x="11722" y="0"/>
            <a:ext cx="12192001" cy="55530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075" name="Picture 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5553078"/>
            <a:ext cx="12203724"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1">
            <a:extLst>
              <a:ext uri="{FF2B5EF4-FFF2-40B4-BE49-F238E27FC236}">
                <a16:creationId xmlns:a16="http://schemas.microsoft.com/office/drawing/2014/main" id="{241FC81C-62CB-4E9E-A9BE-2B5C81CFAAE1}"/>
              </a:ext>
            </a:extLst>
          </p:cNvPr>
          <p:cNvSpPr>
            <a:spLocks noGrp="1"/>
          </p:cNvSpPr>
          <p:nvPr>
            <p:ph type="title"/>
          </p:nvPr>
        </p:nvSpPr>
        <p:spPr>
          <a:xfrm>
            <a:off x="2182427" y="1066970"/>
            <a:ext cx="7827146" cy="2362030"/>
          </a:xfrm>
        </p:spPr>
        <p:txBody>
          <a:bodyPr/>
          <a:lstStyle>
            <a:lvl1pPr>
              <a:defRPr>
                <a:solidFill>
                  <a:schemeClr val="bg1"/>
                </a:solidFill>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89D1841A-1071-4F8F-B93C-E340412B8358}"/>
              </a:ext>
            </a:extLst>
          </p:cNvPr>
          <p:cNvSpPr>
            <a:spLocks noGrp="1"/>
          </p:cNvSpPr>
          <p:nvPr>
            <p:ph type="body" sz="quarter" idx="10" hasCustomPrompt="1"/>
          </p:nvPr>
        </p:nvSpPr>
        <p:spPr>
          <a:xfrm>
            <a:off x="4973637" y="3614016"/>
            <a:ext cx="2244725" cy="523875"/>
          </a:xfrm>
        </p:spPr>
        <p:txBody>
          <a:bodyPr/>
          <a:lstStyle>
            <a:lvl1pPr marL="0" indent="0">
              <a:buNone/>
              <a:defRPr>
                <a:solidFill>
                  <a:schemeClr val="bg1"/>
                </a:solidFill>
              </a:defRPr>
            </a:lvl1pPr>
          </a:lstStyle>
          <a:p>
            <a:pPr lvl="0"/>
            <a:r>
              <a:rPr lang="en-US" dirty="0"/>
              <a:t>Date</a:t>
            </a:r>
          </a:p>
        </p:txBody>
      </p:sp>
    </p:spTree>
    <p:extLst>
      <p:ext uri="{BB962C8B-B14F-4D97-AF65-F5344CB8AC3E}">
        <p14:creationId xmlns:p14="http://schemas.microsoft.com/office/powerpoint/2010/main" val="189608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p:nvPr userDrawn="1"/>
        </p:nvSpPr>
        <p:spPr>
          <a:xfrm>
            <a:off x="0" y="0"/>
            <a:ext cx="12192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7" name="Straight Connector 6"/>
          <p:cNvCxnSpPr/>
          <p:nvPr userDrawn="1"/>
        </p:nvCxnSpPr>
        <p:spPr>
          <a:xfrm>
            <a:off x="0" y="472440"/>
            <a:ext cx="12192000" cy="0"/>
          </a:xfrm>
          <a:prstGeom prst="line">
            <a:avLst/>
          </a:prstGeom>
          <a:ln w="15875">
            <a:solidFill>
              <a:srgbClr val="4E4E4D"/>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68923" y="6248400"/>
            <a:ext cx="11254154" cy="0"/>
          </a:xfrm>
          <a:prstGeom prst="line">
            <a:avLst/>
          </a:prstGeom>
          <a:ln>
            <a:solidFill>
              <a:srgbClr val="4E4E4D"/>
            </a:solidFill>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468923" y="485140"/>
            <a:ext cx="11254154" cy="965200"/>
          </a:xfrm>
        </p:spPr>
        <p:txBody>
          <a:bodyPr anchor="t">
            <a:normAutofit/>
          </a:bodyPr>
          <a:lstStyle>
            <a:lvl1pPr algn="l">
              <a:defRPr lang="en-US" sz="2200" kern="1200" dirty="0">
                <a:solidFill>
                  <a:schemeClr val="tx1">
                    <a:lumMod val="95000"/>
                    <a:lumOff val="5000"/>
                  </a:schemeClr>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BF718F-032D-427B-B593-240817C479F2}"/>
              </a:ext>
            </a:extLst>
          </p:cNvPr>
          <p:cNvSpPr>
            <a:spLocks noGrp="1"/>
          </p:cNvSpPr>
          <p:nvPr>
            <p:ph sz="quarter" idx="10"/>
          </p:nvPr>
        </p:nvSpPr>
        <p:spPr>
          <a:xfrm>
            <a:off x="468312" y="1608884"/>
            <a:ext cx="11255376" cy="4502548"/>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6">
            <a:extLst>
              <a:ext uri="{FF2B5EF4-FFF2-40B4-BE49-F238E27FC236}">
                <a16:creationId xmlns:a16="http://schemas.microsoft.com/office/drawing/2014/main" id="{32C2CD76-16E7-443D-99A3-B2D7015D871C}"/>
              </a:ext>
            </a:extLst>
          </p:cNvPr>
          <p:cNvSpPr txBox="1">
            <a:spLocks/>
          </p:cNvSpPr>
          <p:nvPr userDrawn="1"/>
        </p:nvSpPr>
        <p:spPr>
          <a:xfrm>
            <a:off x="11312104" y="6400800"/>
            <a:ext cx="72749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DB5797-E578-487F-8587-2FB65D6B3581}" type="slidenum">
              <a:rPr lang="en-US" sz="1400" smtClean="0">
                <a:solidFill>
                  <a:schemeClr val="bg1">
                    <a:lumMod val="50000"/>
                  </a:schemeClr>
                </a:solidFill>
              </a:rPr>
              <a:pPr algn="ctr"/>
              <a:t>‹#›</a:t>
            </a:fld>
            <a:endParaRPr lang="en-US" sz="1600" dirty="0">
              <a:solidFill>
                <a:schemeClr val="bg1">
                  <a:lumMod val="50000"/>
                </a:schemeClr>
              </a:solidFill>
            </a:endParaRPr>
          </a:p>
        </p:txBody>
      </p:sp>
    </p:spTree>
    <p:extLst>
      <p:ext uri="{BB962C8B-B14F-4D97-AF65-F5344CB8AC3E}">
        <p14:creationId xmlns:p14="http://schemas.microsoft.com/office/powerpoint/2010/main" val="1368322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Rectangle 5"/>
          <p:cNvSpPr/>
          <p:nvPr userDrawn="1"/>
        </p:nvSpPr>
        <p:spPr>
          <a:xfrm>
            <a:off x="0" y="0"/>
            <a:ext cx="12192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7" name="Straight Connector 6"/>
          <p:cNvCxnSpPr/>
          <p:nvPr userDrawn="1"/>
        </p:nvCxnSpPr>
        <p:spPr>
          <a:xfrm>
            <a:off x="0" y="472440"/>
            <a:ext cx="12192000" cy="0"/>
          </a:xfrm>
          <a:prstGeom prst="line">
            <a:avLst/>
          </a:prstGeom>
          <a:ln w="15875">
            <a:solidFill>
              <a:srgbClr val="4E4E4D"/>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68923" y="6248400"/>
            <a:ext cx="11254154" cy="0"/>
          </a:xfrm>
          <a:prstGeom prst="line">
            <a:avLst/>
          </a:prstGeom>
          <a:ln>
            <a:solidFill>
              <a:srgbClr val="4E4E4D"/>
            </a:solidFill>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468923" y="485140"/>
            <a:ext cx="11254154" cy="965200"/>
          </a:xfrm>
        </p:spPr>
        <p:txBody>
          <a:bodyPr anchor="t">
            <a:normAutofit/>
          </a:bodyPr>
          <a:lstStyle>
            <a:lvl1pPr algn="l">
              <a:defRPr lang="en-US" sz="2200" kern="1200" dirty="0">
                <a:solidFill>
                  <a:schemeClr val="tx1">
                    <a:lumMod val="95000"/>
                    <a:lumOff val="5000"/>
                  </a:schemeClr>
                </a:solidFill>
                <a:latin typeface="+mj-lt"/>
                <a:ea typeface="+mj-ea"/>
                <a:cs typeface="+mj-cs"/>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142B01E7-8247-4BA5-9A55-B15ED2CEC59E}"/>
              </a:ext>
            </a:extLst>
          </p:cNvPr>
          <p:cNvSpPr>
            <a:spLocks noGrp="1"/>
          </p:cNvSpPr>
          <p:nvPr>
            <p:ph sz="quarter" idx="10"/>
          </p:nvPr>
        </p:nvSpPr>
        <p:spPr>
          <a:xfrm>
            <a:off x="468313" y="1620838"/>
            <a:ext cx="11255375" cy="4513262"/>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21413B-C89A-459F-93D9-E9BB08FAF3F4}"/>
              </a:ext>
            </a:extLst>
          </p:cNvPr>
          <p:cNvSpPr>
            <a:spLocks noGrp="1"/>
          </p:cNvSpPr>
          <p:nvPr>
            <p:ph type="body" sz="quarter" idx="11" hasCustomPrompt="1"/>
          </p:nvPr>
        </p:nvSpPr>
        <p:spPr>
          <a:xfrm>
            <a:off x="1748238" y="6350898"/>
            <a:ext cx="4606925" cy="269820"/>
          </a:xfrm>
        </p:spPr>
        <p:txBody>
          <a:bodyPr/>
          <a:lstStyle>
            <a:lvl1pPr marL="0" indent="0">
              <a:buNone/>
              <a:defRPr sz="1200"/>
            </a:lvl1pPr>
          </a:lstStyle>
          <a:p>
            <a:pPr lvl="0"/>
            <a:r>
              <a:rPr lang="en-US" dirty="0"/>
              <a:t>Source:</a:t>
            </a:r>
          </a:p>
        </p:txBody>
      </p:sp>
      <p:sp>
        <p:nvSpPr>
          <p:cNvPr id="11" name="Slide Number Placeholder 6">
            <a:extLst>
              <a:ext uri="{FF2B5EF4-FFF2-40B4-BE49-F238E27FC236}">
                <a16:creationId xmlns:a16="http://schemas.microsoft.com/office/drawing/2014/main" id="{88C2F45B-0778-430C-9161-55DDC61E58FA}"/>
              </a:ext>
            </a:extLst>
          </p:cNvPr>
          <p:cNvSpPr txBox="1">
            <a:spLocks/>
          </p:cNvSpPr>
          <p:nvPr userDrawn="1"/>
        </p:nvSpPr>
        <p:spPr>
          <a:xfrm>
            <a:off x="11312104" y="6400800"/>
            <a:ext cx="72749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DB5797-E578-487F-8587-2FB65D6B3581}" type="slidenum">
              <a:rPr lang="en-US" sz="1400" smtClean="0">
                <a:solidFill>
                  <a:schemeClr val="bg1">
                    <a:lumMod val="50000"/>
                  </a:schemeClr>
                </a:solidFill>
              </a:rPr>
              <a:pPr algn="ctr"/>
              <a:t>‹#›</a:t>
            </a:fld>
            <a:endParaRPr lang="en-US" sz="1600" dirty="0">
              <a:solidFill>
                <a:schemeClr val="bg1">
                  <a:lumMod val="50000"/>
                </a:schemeClr>
              </a:solidFill>
            </a:endParaRPr>
          </a:p>
        </p:txBody>
      </p:sp>
    </p:spTree>
    <p:extLst>
      <p:ext uri="{BB962C8B-B14F-4D97-AF65-F5344CB8AC3E}">
        <p14:creationId xmlns:p14="http://schemas.microsoft.com/office/powerpoint/2010/main" val="4046127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Rectangle 5"/>
          <p:cNvSpPr/>
          <p:nvPr userDrawn="1"/>
        </p:nvSpPr>
        <p:spPr>
          <a:xfrm>
            <a:off x="0" y="0"/>
            <a:ext cx="5231757"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7" name="Straight Connector 6"/>
          <p:cNvCxnSpPr>
            <a:cxnSpLocks/>
          </p:cNvCxnSpPr>
          <p:nvPr userDrawn="1"/>
        </p:nvCxnSpPr>
        <p:spPr>
          <a:xfrm>
            <a:off x="0" y="472440"/>
            <a:ext cx="5231757" cy="12869"/>
          </a:xfrm>
          <a:prstGeom prst="line">
            <a:avLst/>
          </a:prstGeom>
          <a:ln w="15875">
            <a:solidFill>
              <a:srgbClr val="4E4E4D"/>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userDrawn="1"/>
        </p:nvCxnSpPr>
        <p:spPr>
          <a:xfrm>
            <a:off x="468923" y="6248400"/>
            <a:ext cx="4762834" cy="0"/>
          </a:xfrm>
          <a:prstGeom prst="line">
            <a:avLst/>
          </a:prstGeom>
          <a:ln>
            <a:solidFill>
              <a:srgbClr val="4E4E4D"/>
            </a:solidFill>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468923" y="2603476"/>
            <a:ext cx="4762834" cy="965200"/>
          </a:xfrm>
        </p:spPr>
        <p:txBody>
          <a:bodyPr anchor="t">
            <a:normAutofit/>
          </a:bodyPr>
          <a:lstStyle>
            <a:lvl1pPr algn="l">
              <a:defRPr lang="en-US" sz="2400" kern="1200" dirty="0">
                <a:solidFill>
                  <a:schemeClr val="tx1">
                    <a:lumMod val="95000"/>
                    <a:lumOff val="5000"/>
                  </a:schemeClr>
                </a:solidFill>
                <a:latin typeface="+mj-lt"/>
                <a:ea typeface="+mj-ea"/>
                <a:cs typeface="+mj-cs"/>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CC9B3F6E-2C78-461C-AB97-8D0D21EA2C88}"/>
              </a:ext>
            </a:extLst>
          </p:cNvPr>
          <p:cNvSpPr/>
          <p:nvPr userDrawn="1"/>
        </p:nvSpPr>
        <p:spPr>
          <a:xfrm>
            <a:off x="1981200" y="6705599"/>
            <a:ext cx="430696" cy="1391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Text Placeholder 8">
            <a:extLst>
              <a:ext uri="{FF2B5EF4-FFF2-40B4-BE49-F238E27FC236}">
                <a16:creationId xmlns:a16="http://schemas.microsoft.com/office/drawing/2014/main" id="{0F1C5009-CCB7-4D96-892C-FE4A3191375B}"/>
              </a:ext>
            </a:extLst>
          </p:cNvPr>
          <p:cNvSpPr>
            <a:spLocks noGrp="1"/>
          </p:cNvSpPr>
          <p:nvPr>
            <p:ph type="body" sz="quarter" idx="11" hasCustomPrompt="1"/>
          </p:nvPr>
        </p:nvSpPr>
        <p:spPr>
          <a:xfrm>
            <a:off x="544473" y="6593969"/>
            <a:ext cx="4606925" cy="269820"/>
          </a:xfrm>
        </p:spPr>
        <p:txBody>
          <a:bodyPr/>
          <a:lstStyle>
            <a:lvl1pPr marL="0" indent="0">
              <a:buNone/>
              <a:defRPr sz="1200"/>
            </a:lvl1pPr>
          </a:lstStyle>
          <a:p>
            <a:pPr lvl="0"/>
            <a:r>
              <a:rPr lang="en-US" dirty="0"/>
              <a:t>Source:</a:t>
            </a:r>
          </a:p>
        </p:txBody>
      </p:sp>
    </p:spTree>
    <p:extLst>
      <p:ext uri="{BB962C8B-B14F-4D97-AF65-F5344CB8AC3E}">
        <p14:creationId xmlns:p14="http://schemas.microsoft.com/office/powerpoint/2010/main" val="401005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075" name="Picture 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5553078"/>
            <a:ext cx="12203724"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08B70126-0F83-45F5-924D-CFB58A89BA2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965" y="5912747"/>
            <a:ext cx="2256754" cy="67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8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DC144A-9FCD-4AE8-896C-AF3AAFD8AF4E}"/>
              </a:ext>
            </a:extLst>
          </p:cNvPr>
          <p:cNvSpPr/>
          <p:nvPr userDrawn="1"/>
        </p:nvSpPr>
        <p:spPr>
          <a:xfrm>
            <a:off x="10638971" y="0"/>
            <a:ext cx="155302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9CA1E338-9CBC-4D8A-A033-6446A577C1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400000">
            <a:off x="10287107" y="2913071"/>
            <a:ext cx="2256754" cy="6787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485465-6DD4-4A6E-8FE6-810CFCB03849}"/>
              </a:ext>
            </a:extLst>
          </p:cNvPr>
          <p:cNvSpPr/>
          <p:nvPr userDrawn="1"/>
        </p:nvSpPr>
        <p:spPr>
          <a:xfrm>
            <a:off x="603682" y="6365291"/>
            <a:ext cx="1029774" cy="32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715517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378200" y="6356354"/>
            <a:ext cx="543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b="1" dirty="0">
              <a:latin typeface="DIN-Light" pitchFamily="2" charset="0"/>
            </a:endParaRPr>
          </a:p>
        </p:txBody>
      </p:sp>
      <p:pic>
        <p:nvPicPr>
          <p:cNvPr id="6" name="Picture 5" descr="A close up of a logo&#10;&#10;Description automatically generated">
            <a:extLst>
              <a:ext uri="{FF2B5EF4-FFF2-40B4-BE49-F238E27FC236}">
                <a16:creationId xmlns:a16="http://schemas.microsoft.com/office/drawing/2014/main" id="{ECCFA941-5D95-48E3-BF4A-179EB136EB7F}"/>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66331" y="6128384"/>
            <a:ext cx="1686147" cy="843073"/>
          </a:xfrm>
          <a:prstGeom prst="rect">
            <a:avLst/>
          </a:prstGeom>
        </p:spPr>
      </p:pic>
    </p:spTree>
    <p:extLst>
      <p:ext uri="{BB962C8B-B14F-4D97-AF65-F5344CB8AC3E}">
        <p14:creationId xmlns:p14="http://schemas.microsoft.com/office/powerpoint/2010/main" val="1614148146"/>
      </p:ext>
    </p:extLst>
  </p:cSld>
  <p:clrMap bg1="lt1" tx1="dk1" bg2="lt2" tx2="dk2" accent1="accent1" accent2="accent2" accent3="accent3" accent4="accent4" accent5="accent5" accent6="accent6" hlink="hlink" folHlink="folHlink"/>
  <p:sldLayoutIdLst>
    <p:sldLayoutId id="2147483725" r:id="rId1"/>
    <p:sldLayoutId id="2147483731" r:id="rId2"/>
    <p:sldLayoutId id="2147483727" r:id="rId3"/>
    <p:sldLayoutId id="2147483732" r:id="rId4"/>
    <p:sldLayoutId id="2147483730" r:id="rId5"/>
    <p:sldLayoutId id="2147483726" r:id="rId6"/>
    <p:sldLayoutId id="2147483729" r:id="rId7"/>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Calibri" panose="020F050202020403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Calibri" panose="020F050202020403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Calibri" panose="020F050202020403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Calibri" panose="020F050202020403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Ned7VPFByMI"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accenture.com/_acnmedia/pdf-94/accenture-techvision-2019-tech-trends-report.pdf"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jmc.stanford.edu/artificial-intelligence/what-is-ai/index.ht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hyperlink" Target="https://www.accenture.com/_acnmedia/pdf-94/accenture-techvision-2019-tech-trends-report.pdf" TargetMode="External"/><Relationship Id="rId16" Type="http://schemas.openxmlformats.org/officeDocument/2006/relationships/image" Target="../media/image29.svg"/><Relationship Id="rId1" Type="http://schemas.openxmlformats.org/officeDocument/2006/relationships/slideLayout" Target="../slideLayouts/slideLayout4.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shared/MZ2GN8WXH"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accenture.com/us-en/insight-ai-industry-growth"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hyperlink" Target="https://hbr.org/2018/01/artificial-intelligence-for-the-real-world"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hbr.org/2018/01/artificial-intelligence-for-the-real-world"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hbr.org/2018/01/artificial-intelligence-for-the-real-world" TargetMode="Externa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hbr.org/2018/01/artificial-intelligence-for-the-real-worl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s://www.mckinsey.com/business-functions/mckinsey-analytics/our-insights/achieving-business-impact-with-data"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mckinsey.com/industries/retail/our-insights/geek-meets-chic-four-actions-to-jump-start-advanced-analytics-in-apparel" TargetMode="External"/><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hbr.org/2018/01/artificial-intelligence-for-the-real-world" TargetMode="Externa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info.microsoft.com/rs/157-GQE-382/images/report-SRGCM1065.pdf"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3.tmp"/><Relationship Id="rId4" Type="http://schemas.openxmlformats.org/officeDocument/2006/relationships/image" Target="../media/image42.tmp"/></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info.microsoft.com/rs/157-GQE-382/images/report-SRGCM1065.pdf" TargetMode="Externa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info.microsoft.com/rs/157-GQE-382/images/report-SRGCM1065.pdf" TargetMode="Externa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9.xml.rels><?xml version="1.0" encoding="UTF-8" standalone="yes"?>
<Relationships xmlns="http://schemas.openxmlformats.org/package/2006/relationships"><Relationship Id="rId3" Type="http://schemas.openxmlformats.org/officeDocument/2006/relationships/hyperlink" Target="https://ai-everything.com/wp-content/uploads/2019/04/State-of-AI-in-the-Middle-East-Forbes-Report.pdf"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i-everything.com/wp-content/uploads/2019/04/State-of-AI-in-the-Middle-East-Forbes-Report.pdf" TargetMode="Externa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i-everything.com/wp-content/uploads/2019/04/State-of-AI-in-the-Middle-East-Forbes-Report.pdf"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hyperlink" Target="http://www.beirutai.org/"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hyperlink" Target="https://www.gartner.com/en/documents/3980852" TargetMode="Externa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hyperlink" Target="https://powerbi.microsoft.com/en-us/desktop/"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powerbi.microsoft.com/en-us/desktop/"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hyperlink" Target="https://powerbi.microsoft.com/en-us/desktop/"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appsource.microsoft.com/marketplace/apps?corrid=fa25b895-e982-4743-8597-2263feea9f10&amp;omexanonuid=0c267553-56c6-4282-afd9-60ec04df0504&amp;page=1&amp;product=power-bi-visuals&amp;src=office" TargetMode="External"/><Relationship Id="rId2" Type="http://schemas.openxmlformats.org/officeDocument/2006/relationships/hyperlink" Target="https://powerbi.microsoft.com/en-us/desktop/" TargetMode="Externa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hyperlink" Target="https://powerbi.microsoft.com/en-us/desktop/"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spreadsheets/d/1oY-AWZSCRJ6Zv2wgrfL2FkCQ6EHRvNaxilaDsr4uqyw/edit?usp=sharing" TargetMode="External"/><Relationship Id="rId2" Type="http://schemas.openxmlformats.org/officeDocument/2006/relationships/hyperlink" Target="https://bit.ly/2SN2y65" TargetMode="External"/><Relationship Id="rId1" Type="http://schemas.openxmlformats.org/officeDocument/2006/relationships/slideLayout" Target="../slideLayouts/slideLayout3.xml"/><Relationship Id="rId4" Type="http://schemas.openxmlformats.org/officeDocument/2006/relationships/hyperlink" Target="https://bit.ly/37uRi3D"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tmp"/><Relationship Id="rId1" Type="http://schemas.openxmlformats.org/officeDocument/2006/relationships/slideLayout" Target="../slideLayouts/slideLayout3.xml"/><Relationship Id="rId4" Type="http://schemas.openxmlformats.org/officeDocument/2006/relationships/hyperlink" Target="https://bit.ly/3bKvhkq"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bit.ly/2Hv0uKB" TargetMode="External"/><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bit.ly/37vFVID"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svg"/></Relationships>
</file>

<file path=ppt/slides/_rels/slide56.xml.rels><?xml version="1.0" encoding="UTF-8" standalone="yes"?>
<Relationships xmlns="http://schemas.openxmlformats.org/package/2006/relationships"><Relationship Id="rId3" Type="http://schemas.openxmlformats.org/officeDocument/2006/relationships/hyperlink" Target="https://bit.ly/2HFlsXz" TargetMode="External"/><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bit.ly/37vFVID" TargetMode="External"/><Relationship Id="rId2" Type="http://schemas.openxmlformats.org/officeDocument/2006/relationships/hyperlink" Target="https://bit.ly/2HFlsXz" TargetMode="External"/><Relationship Id="rId1" Type="http://schemas.openxmlformats.org/officeDocument/2006/relationships/slideLayout" Target="../slideLayouts/slideLayout3.xml"/><Relationship Id="rId6" Type="http://schemas.openxmlformats.org/officeDocument/2006/relationships/hyperlink" Target="https://bit.ly/37uRi3D" TargetMode="External"/><Relationship Id="rId5" Type="http://schemas.openxmlformats.org/officeDocument/2006/relationships/hyperlink" Target="https://bit.ly/3bKvhkq" TargetMode="External"/><Relationship Id="rId4" Type="http://schemas.openxmlformats.org/officeDocument/2006/relationships/hyperlink" Target="https://bit.ly/2Hv0uKB"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archive.ics.uci.edu/ml/datasets/Bank+Marketing?package=regsel&amp;version=0.2" TargetMode="External"/><Relationship Id="rId2" Type="http://schemas.openxmlformats.org/officeDocument/2006/relationships/hyperlink" Target="http://media.salford-systems.com/video/tutorial/2015/targeted_marketing.pdf"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svg"/><Relationship Id="rId7" Type="http://schemas.openxmlformats.org/officeDocument/2006/relationships/image" Target="../media/image82.sv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hyperlink" Target="https://en.wikipedia.org/wiki/File:Power_bi_logo_black.svg" TargetMode="External"/><Relationship Id="rId10" Type="http://schemas.openxmlformats.org/officeDocument/2006/relationships/image" Target="../media/image85.png"/><Relationship Id="rId4" Type="http://schemas.openxmlformats.org/officeDocument/2006/relationships/image" Target="../media/image80.png"/><Relationship Id="rId9" Type="http://schemas.openxmlformats.org/officeDocument/2006/relationships/image" Target="../media/image84.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bit.ly/321iHJ7" TargetMode="External"/><Relationship Id="rId2" Type="http://schemas.openxmlformats.org/officeDocument/2006/relationships/image" Target="../media/image87.tmp"/><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hyperlink" Target="https://towardsdatascience.com/role-of-ai-in-developing-countries-banking-sector-54a5e99d4bf"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png"/><Relationship Id="rId3" Type="http://schemas.openxmlformats.org/officeDocument/2006/relationships/diagramLayout" Target="../diagrams/layout2.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openxmlformats.org/officeDocument/2006/relationships/image" Target="../media/image12.png"/><Relationship Id="rId5" Type="http://schemas.openxmlformats.org/officeDocument/2006/relationships/diagramColors" Target="../diagrams/colors2.xml"/><Relationship Id="rId10" Type="http://schemas.openxmlformats.org/officeDocument/2006/relationships/image" Target="../media/image11.svg"/><Relationship Id="rId4" Type="http://schemas.openxmlformats.org/officeDocument/2006/relationships/diagramQuickStyle" Target="../diagrams/quickStyle2.xml"/><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clevertap.com/blog/customer-lifetime-value/"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786B-1BA6-47E8-BCD3-02544E67E022}"/>
              </a:ext>
            </a:extLst>
          </p:cNvPr>
          <p:cNvSpPr>
            <a:spLocks noGrp="1"/>
          </p:cNvSpPr>
          <p:nvPr>
            <p:ph type="title"/>
          </p:nvPr>
        </p:nvSpPr>
        <p:spPr/>
        <p:txBody>
          <a:bodyPr/>
          <a:lstStyle/>
          <a:p>
            <a:r>
              <a:rPr lang="en-US" dirty="0"/>
              <a:t>Marketing Analytics</a:t>
            </a:r>
            <a:br>
              <a:rPr lang="en-US" dirty="0"/>
            </a:br>
            <a:r>
              <a:rPr lang="en-US" sz="2400" dirty="0"/>
              <a:t>Business AI Workshop</a:t>
            </a:r>
            <a:br>
              <a:rPr lang="en-US" sz="2400" dirty="0"/>
            </a:br>
            <a:r>
              <a:rPr lang="en-US" sz="2400" dirty="0"/>
              <a:t>by Ali Tarraf</a:t>
            </a:r>
            <a:endParaRPr lang="en-US" dirty="0"/>
          </a:p>
        </p:txBody>
      </p:sp>
      <p:sp>
        <p:nvSpPr>
          <p:cNvPr id="4" name="Text Placeholder 3">
            <a:extLst>
              <a:ext uri="{FF2B5EF4-FFF2-40B4-BE49-F238E27FC236}">
                <a16:creationId xmlns:a16="http://schemas.microsoft.com/office/drawing/2014/main" id="{508EB78D-3A9E-426C-A097-6BE9530B89A3}"/>
              </a:ext>
            </a:extLst>
          </p:cNvPr>
          <p:cNvSpPr>
            <a:spLocks noGrp="1"/>
          </p:cNvSpPr>
          <p:nvPr>
            <p:ph type="body" sz="quarter" idx="10"/>
          </p:nvPr>
        </p:nvSpPr>
        <p:spPr/>
        <p:txBody>
          <a:bodyPr>
            <a:normAutofit fontScale="92500" lnSpcReduction="10000"/>
          </a:bodyPr>
          <a:lstStyle/>
          <a:p>
            <a:r>
              <a:rPr lang="en-US" dirty="0"/>
              <a:t>17 Feb 2020</a:t>
            </a:r>
          </a:p>
        </p:txBody>
      </p:sp>
    </p:spTree>
    <p:extLst>
      <p:ext uri="{BB962C8B-B14F-4D97-AF65-F5344CB8AC3E}">
        <p14:creationId xmlns:p14="http://schemas.microsoft.com/office/powerpoint/2010/main" val="293857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idx="4294967295"/>
          </p:nvPr>
        </p:nvSpPr>
        <p:spPr>
          <a:xfrm>
            <a:off x="0" y="485775"/>
            <a:ext cx="12192000" cy="965200"/>
          </a:xfrm>
        </p:spPr>
        <p:txBody>
          <a:bodyPr>
            <a:normAutofit fontScale="90000"/>
          </a:bodyPr>
          <a:lstStyle/>
          <a:p>
            <a:r>
              <a:rPr lang="en-US" dirty="0"/>
              <a:t>Applied AI in Business</a:t>
            </a:r>
            <a:br>
              <a:rPr lang="en-US" dirty="0"/>
            </a:br>
            <a:r>
              <a:rPr lang="en-US" sz="3100" dirty="0">
                <a:solidFill>
                  <a:schemeClr val="bg1">
                    <a:lumMod val="50000"/>
                  </a:schemeClr>
                </a:solidFill>
              </a:rPr>
              <a:t>The case for the MENA region</a:t>
            </a:r>
            <a:endParaRPr lang="en-US" sz="4900" dirty="0">
              <a:solidFill>
                <a:schemeClr val="bg1">
                  <a:lumMod val="50000"/>
                </a:schemeClr>
              </a:solidFill>
            </a:endParaRPr>
          </a:p>
        </p:txBody>
      </p:sp>
    </p:spTree>
    <p:extLst>
      <p:ext uri="{BB962C8B-B14F-4D97-AF65-F5344CB8AC3E}">
        <p14:creationId xmlns:p14="http://schemas.microsoft.com/office/powerpoint/2010/main" val="1429203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Digital Technology Waves are having a significant impact on society in the last 70 years.</a:t>
            </a:r>
          </a:p>
        </p:txBody>
      </p:sp>
      <p:sp>
        <p:nvSpPr>
          <p:cNvPr id="9" name="Content Placeholder 8">
            <a:extLst>
              <a:ext uri="{FF2B5EF4-FFF2-40B4-BE49-F238E27FC236}">
                <a16:creationId xmlns:a16="http://schemas.microsoft.com/office/drawing/2014/main" id="{35680C58-59E0-44A9-BD55-FEB1201799AB}"/>
              </a:ext>
            </a:extLst>
          </p:cNvPr>
          <p:cNvSpPr>
            <a:spLocks noGrp="1"/>
          </p:cNvSpPr>
          <p:nvPr>
            <p:ph sz="quarter" idx="10"/>
          </p:nvPr>
        </p:nvSpPr>
        <p:spPr/>
        <p:txBody>
          <a:bodyPr/>
          <a:lstStyle/>
          <a:p>
            <a:endParaRPr lang="en-US"/>
          </a:p>
        </p:txBody>
      </p:sp>
      <p:sp>
        <p:nvSpPr>
          <p:cNvPr id="5" name="Text Placeholder 4">
            <a:extLst>
              <a:ext uri="{FF2B5EF4-FFF2-40B4-BE49-F238E27FC236}">
                <a16:creationId xmlns:a16="http://schemas.microsoft.com/office/drawing/2014/main" id="{1EBEF9D3-FB61-42FA-8050-9DB58F70E6F1}"/>
              </a:ext>
            </a:extLst>
          </p:cNvPr>
          <p:cNvSpPr>
            <a:spLocks noGrp="1"/>
          </p:cNvSpPr>
          <p:nvPr>
            <p:ph type="body" sz="quarter" idx="11"/>
          </p:nvPr>
        </p:nvSpPr>
        <p:spPr/>
        <p:txBody>
          <a:bodyPr>
            <a:normAutofit/>
          </a:bodyPr>
          <a:lstStyle/>
          <a:p>
            <a:r>
              <a:rPr lang="en-US" sz="1000" dirty="0"/>
              <a:t>Source: </a:t>
            </a:r>
            <a:r>
              <a:rPr lang="en-US" sz="1000" dirty="0">
                <a:hlinkClick r:id="rId2"/>
              </a:rPr>
              <a:t>https://www.youtube.com/watch?v=Ned7VPFByMI</a:t>
            </a:r>
            <a:endParaRPr lang="en-US" sz="1000" dirty="0"/>
          </a:p>
        </p:txBody>
      </p:sp>
      <p:pic>
        <p:nvPicPr>
          <p:cNvPr id="8" name="Picture 7">
            <a:extLst>
              <a:ext uri="{FF2B5EF4-FFF2-40B4-BE49-F238E27FC236}">
                <a16:creationId xmlns:a16="http://schemas.microsoft.com/office/drawing/2014/main" id="{EC3EA18C-B9BA-4AB6-9C42-83B040F68BCB}"/>
              </a:ext>
            </a:extLst>
          </p:cNvPr>
          <p:cNvPicPr>
            <a:picLocks noChangeAspect="1"/>
          </p:cNvPicPr>
          <p:nvPr/>
        </p:nvPicPr>
        <p:blipFill rotWithShape="1">
          <a:blip r:embed="rId3"/>
          <a:srcRect t="14904"/>
          <a:stretch/>
        </p:blipFill>
        <p:spPr>
          <a:xfrm>
            <a:off x="442889" y="1030833"/>
            <a:ext cx="11306222" cy="5211666"/>
          </a:xfrm>
          <a:prstGeom prst="rect">
            <a:avLst/>
          </a:prstGeom>
        </p:spPr>
      </p:pic>
    </p:spTree>
    <p:extLst>
      <p:ext uri="{BB962C8B-B14F-4D97-AF65-F5344CB8AC3E}">
        <p14:creationId xmlns:p14="http://schemas.microsoft.com/office/powerpoint/2010/main" val="334105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BEF9D3-FB61-42FA-8050-9DB58F70E6F1}"/>
              </a:ext>
            </a:extLst>
          </p:cNvPr>
          <p:cNvSpPr>
            <a:spLocks noGrp="1"/>
          </p:cNvSpPr>
          <p:nvPr>
            <p:ph type="body" sz="quarter" idx="4294967295"/>
          </p:nvPr>
        </p:nvSpPr>
        <p:spPr>
          <a:xfrm>
            <a:off x="466725" y="6594475"/>
            <a:ext cx="5254625" cy="263525"/>
          </a:xfrm>
        </p:spPr>
        <p:txBody>
          <a:bodyPr>
            <a:normAutofit/>
          </a:bodyPr>
          <a:lstStyle/>
          <a:p>
            <a:pPr marL="0" indent="0">
              <a:buNone/>
            </a:pPr>
            <a:r>
              <a:rPr lang="en-US" sz="800" dirty="0"/>
              <a:t>Source: </a:t>
            </a:r>
            <a:r>
              <a:rPr lang="en-US" sz="800" dirty="0">
                <a:hlinkClick r:id="rId2"/>
              </a:rPr>
              <a:t>https://www.accenture.com/_acnmedia/pdf-94/accenture-techvision-2019-tech-trends-report.pdf</a:t>
            </a:r>
            <a:r>
              <a:rPr lang="en-US" sz="800" dirty="0"/>
              <a:t>000000</a:t>
            </a:r>
          </a:p>
        </p:txBody>
      </p:sp>
      <p:pic>
        <p:nvPicPr>
          <p:cNvPr id="7" name="Picture 6">
            <a:extLst>
              <a:ext uri="{FF2B5EF4-FFF2-40B4-BE49-F238E27FC236}">
                <a16:creationId xmlns:a16="http://schemas.microsoft.com/office/drawing/2014/main" id="{0EC159C7-AC37-442B-AC31-7CECE74EA34D}"/>
              </a:ext>
            </a:extLst>
          </p:cNvPr>
          <p:cNvPicPr>
            <a:picLocks noChangeAspect="1"/>
          </p:cNvPicPr>
          <p:nvPr/>
        </p:nvPicPr>
        <p:blipFill>
          <a:blip r:embed="rId3">
            <a:duotone>
              <a:schemeClr val="accent2">
                <a:shade val="45000"/>
                <a:satMod val="135000"/>
              </a:schemeClr>
              <a:prstClr val="white"/>
            </a:duotone>
          </a:blip>
          <a:stretch>
            <a:fillRect/>
          </a:stretch>
        </p:blipFill>
        <p:spPr>
          <a:xfrm>
            <a:off x="2062577" y="0"/>
            <a:ext cx="7824620" cy="6858000"/>
          </a:xfrm>
          <a:prstGeom prst="rect">
            <a:avLst/>
          </a:prstGeom>
        </p:spPr>
      </p:pic>
      <p:sp>
        <p:nvSpPr>
          <p:cNvPr id="2" name="Rectangle 1">
            <a:extLst>
              <a:ext uri="{FF2B5EF4-FFF2-40B4-BE49-F238E27FC236}">
                <a16:creationId xmlns:a16="http://schemas.microsoft.com/office/drawing/2014/main" id="{394D363D-BEAB-483A-B3CB-EE55862B3FB6}"/>
              </a:ext>
            </a:extLst>
          </p:cNvPr>
          <p:cNvSpPr/>
          <p:nvPr/>
        </p:nvSpPr>
        <p:spPr>
          <a:xfrm>
            <a:off x="10596148" y="0"/>
            <a:ext cx="15958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62921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What is AI? / Basic Questions answered by Professor John </a:t>
            </a:r>
            <a:r>
              <a:rPr lang="en-US" dirty="0" err="1"/>
              <a:t>McArthy</a:t>
            </a:r>
            <a:endParaRPr lang="en-US" dirty="0"/>
          </a:p>
        </p:txBody>
      </p:sp>
      <p:sp>
        <p:nvSpPr>
          <p:cNvPr id="4" name="Content Placeholder 3">
            <a:extLst>
              <a:ext uri="{FF2B5EF4-FFF2-40B4-BE49-F238E27FC236}">
                <a16:creationId xmlns:a16="http://schemas.microsoft.com/office/drawing/2014/main" id="{65B3A2E9-9C0D-48DA-89EB-AAFE8A307883}"/>
              </a:ext>
            </a:extLst>
          </p:cNvPr>
          <p:cNvSpPr>
            <a:spLocks noGrp="1"/>
          </p:cNvSpPr>
          <p:nvPr>
            <p:ph sz="quarter" idx="10"/>
          </p:nvPr>
        </p:nvSpPr>
        <p:spPr/>
        <p:txBody>
          <a:bodyPr>
            <a:normAutofit/>
          </a:bodyPr>
          <a:lstStyle/>
          <a:p>
            <a:pPr marL="0" indent="0">
              <a:buNone/>
            </a:pPr>
            <a:r>
              <a:rPr lang="en-US" sz="2800" b="1" dirty="0"/>
              <a:t>Q. What is artificial intelligence?</a:t>
            </a:r>
            <a:endParaRPr lang="en-US" sz="2800" dirty="0"/>
          </a:p>
          <a:p>
            <a:pPr marL="0" indent="0">
              <a:buNone/>
            </a:pPr>
            <a:r>
              <a:rPr lang="en-US" sz="2400" dirty="0"/>
              <a:t>A. It is the science and engineering of making intelligent machines, especially intelligent computer programs, but AI does not have to confine itself to methods that are biologically observable.</a:t>
            </a:r>
          </a:p>
          <a:p>
            <a:pPr marL="0" indent="0">
              <a:buNone/>
            </a:pPr>
            <a:endParaRPr lang="en-US" sz="2400" b="1" dirty="0"/>
          </a:p>
          <a:p>
            <a:pPr marL="0" indent="0">
              <a:buNone/>
            </a:pPr>
            <a:r>
              <a:rPr lang="en-US" sz="2800" b="1" dirty="0"/>
              <a:t>Q. Yes, but what is intelligence?</a:t>
            </a:r>
            <a:endParaRPr lang="en-US" sz="2800" dirty="0"/>
          </a:p>
          <a:p>
            <a:pPr marL="0" indent="0">
              <a:buNone/>
            </a:pPr>
            <a:r>
              <a:rPr lang="en-US" sz="2400" dirty="0"/>
              <a:t>A. Intelligence is the computational part of the ability to achieve goals in the world. Varying kinds and degrees of intelligence occur in people, many animals and some machines.</a:t>
            </a:r>
          </a:p>
          <a:p>
            <a:pPr marL="0" indent="0">
              <a:buNone/>
            </a:pPr>
            <a:endParaRPr lang="en-US" sz="2400" dirty="0"/>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fontScale="92500"/>
          </a:bodyPr>
          <a:lstStyle/>
          <a:p>
            <a:r>
              <a:rPr lang="en-US" dirty="0"/>
              <a:t>Source: </a:t>
            </a:r>
            <a:r>
              <a:rPr lang="en-US" dirty="0">
                <a:hlinkClick r:id="rId2"/>
              </a:rPr>
              <a:t>http://jmc.stanford.edu/artificial-intelligence/what-is-ai/index.html</a:t>
            </a:r>
            <a:endParaRPr lang="en-US" dirty="0"/>
          </a:p>
        </p:txBody>
      </p:sp>
    </p:spTree>
    <p:extLst>
      <p:ext uri="{BB962C8B-B14F-4D97-AF65-F5344CB8AC3E}">
        <p14:creationId xmlns:p14="http://schemas.microsoft.com/office/powerpoint/2010/main" val="279148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How can AI help our society and economies grow?</a:t>
            </a:r>
          </a:p>
        </p:txBody>
      </p:sp>
      <p:sp>
        <p:nvSpPr>
          <p:cNvPr id="5" name="Text Placeholder 4">
            <a:extLst>
              <a:ext uri="{FF2B5EF4-FFF2-40B4-BE49-F238E27FC236}">
                <a16:creationId xmlns:a16="http://schemas.microsoft.com/office/drawing/2014/main" id="{1EBEF9D3-FB61-42FA-8050-9DB58F70E6F1}"/>
              </a:ext>
            </a:extLst>
          </p:cNvPr>
          <p:cNvSpPr>
            <a:spLocks noGrp="1"/>
          </p:cNvSpPr>
          <p:nvPr>
            <p:ph type="body" sz="quarter" idx="11"/>
          </p:nvPr>
        </p:nvSpPr>
        <p:spPr>
          <a:xfrm>
            <a:off x="1748238" y="6350898"/>
            <a:ext cx="6261443" cy="269821"/>
          </a:xfrm>
        </p:spPr>
        <p:txBody>
          <a:bodyPr>
            <a:normAutofit/>
          </a:bodyPr>
          <a:lstStyle/>
          <a:p>
            <a:r>
              <a:rPr lang="en-US" sz="900" dirty="0"/>
              <a:t>Source: </a:t>
            </a:r>
            <a:r>
              <a:rPr lang="en-US" sz="900" dirty="0">
                <a:hlinkClick r:id="rId2"/>
              </a:rPr>
              <a:t>https://www.accenture.com/_acnmedia/pdf-94/accenture-techvision-2019-tech-trends-report.pdf</a:t>
            </a:r>
            <a:endParaRPr lang="en-US" sz="900" dirty="0"/>
          </a:p>
        </p:txBody>
      </p:sp>
      <p:sp>
        <p:nvSpPr>
          <p:cNvPr id="15" name="Rectangle 14">
            <a:extLst>
              <a:ext uri="{FF2B5EF4-FFF2-40B4-BE49-F238E27FC236}">
                <a16:creationId xmlns:a16="http://schemas.microsoft.com/office/drawing/2014/main" id="{CB5F0B2F-CF30-4520-AF11-6CD06DDE8377}"/>
              </a:ext>
            </a:extLst>
          </p:cNvPr>
          <p:cNvSpPr/>
          <p:nvPr/>
        </p:nvSpPr>
        <p:spPr>
          <a:xfrm>
            <a:off x="468923" y="1874825"/>
            <a:ext cx="1608452" cy="841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rgbClr val="9F2936"/>
                </a:solidFill>
                <a:latin typeface="Calibri" panose="020F0502020204030204" pitchFamily="34" charset="0"/>
                <a:cs typeface="Calibri" panose="020F0502020204030204" pitchFamily="34" charset="0"/>
              </a:rPr>
              <a:t>Traditional Growth </a:t>
            </a:r>
          </a:p>
          <a:p>
            <a:r>
              <a:rPr lang="en-US" b="1" dirty="0">
                <a:solidFill>
                  <a:srgbClr val="9F2936"/>
                </a:solidFill>
                <a:latin typeface="Calibri" panose="020F0502020204030204" pitchFamily="34" charset="0"/>
                <a:cs typeface="Calibri" panose="020F0502020204030204" pitchFamily="34" charset="0"/>
              </a:rPr>
              <a:t>Model</a:t>
            </a:r>
          </a:p>
        </p:txBody>
      </p:sp>
      <p:grpSp>
        <p:nvGrpSpPr>
          <p:cNvPr id="25" name="Group 24">
            <a:extLst>
              <a:ext uri="{FF2B5EF4-FFF2-40B4-BE49-F238E27FC236}">
                <a16:creationId xmlns:a16="http://schemas.microsoft.com/office/drawing/2014/main" id="{0FCFF440-364F-4BF2-AA5C-313FDED9D9C0}"/>
              </a:ext>
            </a:extLst>
          </p:cNvPr>
          <p:cNvGrpSpPr/>
          <p:nvPr/>
        </p:nvGrpSpPr>
        <p:grpSpPr>
          <a:xfrm>
            <a:off x="2077375" y="1667137"/>
            <a:ext cx="6420578" cy="1262494"/>
            <a:chOff x="2077375" y="1667137"/>
            <a:chExt cx="6420578" cy="1262494"/>
          </a:xfrm>
        </p:grpSpPr>
        <p:sp>
          <p:nvSpPr>
            <p:cNvPr id="6" name="Rectangle 5">
              <a:extLst>
                <a:ext uri="{FF2B5EF4-FFF2-40B4-BE49-F238E27FC236}">
                  <a16:creationId xmlns:a16="http://schemas.microsoft.com/office/drawing/2014/main" id="{7691C438-1E85-4064-827A-C7BA03737567}"/>
                </a:ext>
              </a:extLst>
            </p:cNvPr>
            <p:cNvSpPr/>
            <p:nvPr/>
          </p:nvSpPr>
          <p:spPr>
            <a:xfrm>
              <a:off x="2691957" y="1667137"/>
              <a:ext cx="5805996" cy="126249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10" name="Graphic 9" descr="Gauge">
              <a:extLst>
                <a:ext uri="{FF2B5EF4-FFF2-40B4-BE49-F238E27FC236}">
                  <a16:creationId xmlns:a16="http://schemas.microsoft.com/office/drawing/2014/main" id="{EC0FB860-C6A7-428C-98DB-4BAFC726A7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3708" y="1768289"/>
              <a:ext cx="914400" cy="914400"/>
            </a:xfrm>
            <a:prstGeom prst="rect">
              <a:avLst/>
            </a:prstGeom>
          </p:spPr>
        </p:pic>
        <p:pic>
          <p:nvPicPr>
            <p:cNvPr id="12" name="Graphic 11" descr="Coins">
              <a:extLst>
                <a:ext uri="{FF2B5EF4-FFF2-40B4-BE49-F238E27FC236}">
                  <a16:creationId xmlns:a16="http://schemas.microsoft.com/office/drawing/2014/main" id="{9FD7AC25-FB46-48EF-B397-568AB2BEDF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22649" y="1768289"/>
              <a:ext cx="914400" cy="914400"/>
            </a:xfrm>
            <a:prstGeom prst="rect">
              <a:avLst/>
            </a:prstGeom>
          </p:spPr>
        </p:pic>
        <p:pic>
          <p:nvPicPr>
            <p:cNvPr id="14" name="Graphic 13" descr="Group of men">
              <a:extLst>
                <a:ext uri="{FF2B5EF4-FFF2-40B4-BE49-F238E27FC236}">
                  <a16:creationId xmlns:a16="http://schemas.microsoft.com/office/drawing/2014/main" id="{553A2F91-EDD3-498E-BB9A-5DB3AB352E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3179" y="1768289"/>
              <a:ext cx="914400" cy="914400"/>
            </a:xfrm>
            <a:prstGeom prst="rect">
              <a:avLst/>
            </a:prstGeom>
          </p:spPr>
        </p:pic>
        <p:cxnSp>
          <p:nvCxnSpPr>
            <p:cNvPr id="17" name="Straight Connector 16">
              <a:extLst>
                <a:ext uri="{FF2B5EF4-FFF2-40B4-BE49-F238E27FC236}">
                  <a16:creationId xmlns:a16="http://schemas.microsoft.com/office/drawing/2014/main" id="{813201C2-4268-4CDE-B13B-B842E5B15765}"/>
                </a:ext>
              </a:extLst>
            </p:cNvPr>
            <p:cNvCxnSpPr>
              <a:cxnSpLocks/>
              <a:stCxn id="6" idx="1"/>
              <a:endCxn id="15" idx="3"/>
            </p:cNvCxnSpPr>
            <p:nvPr/>
          </p:nvCxnSpPr>
          <p:spPr>
            <a:xfrm flipH="1" flipV="1">
              <a:off x="2077375" y="2295698"/>
              <a:ext cx="614582" cy="2686"/>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1" name="Rectangle 20">
              <a:extLst>
                <a:ext uri="{FF2B5EF4-FFF2-40B4-BE49-F238E27FC236}">
                  <a16:creationId xmlns:a16="http://schemas.microsoft.com/office/drawing/2014/main" id="{14B9C34B-B263-4DFA-B0D6-DC35D5D1D052}"/>
                </a:ext>
              </a:extLst>
            </p:cNvPr>
            <p:cNvSpPr/>
            <p:nvPr/>
          </p:nvSpPr>
          <p:spPr>
            <a:xfrm>
              <a:off x="3730122" y="2574523"/>
              <a:ext cx="4250906" cy="256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rgbClr val="9F2936"/>
                  </a:solidFill>
                  <a:latin typeface="Calibri" panose="020F0502020204030204" pitchFamily="34" charset="0"/>
                  <a:cs typeface="Calibri" panose="020F0502020204030204" pitchFamily="34" charset="0"/>
                </a:rPr>
                <a:t>Capital      +</a:t>
              </a:r>
              <a:r>
                <a:rPr lang="en-US" sz="2400" b="1" dirty="0">
                  <a:solidFill>
                    <a:srgbClr val="9F2936"/>
                  </a:solidFill>
                  <a:latin typeface="Calibri" panose="020F0502020204030204" pitchFamily="34" charset="0"/>
                  <a:cs typeface="Calibri" panose="020F0502020204030204" pitchFamily="34" charset="0"/>
                </a:rPr>
                <a:t>     </a:t>
              </a:r>
              <a:r>
                <a:rPr lang="en-US" b="1" dirty="0">
                  <a:solidFill>
                    <a:srgbClr val="9F2936"/>
                  </a:solidFill>
                  <a:latin typeface="Calibri" panose="020F0502020204030204" pitchFamily="34" charset="0"/>
                  <a:cs typeface="Calibri" panose="020F0502020204030204" pitchFamily="34" charset="0"/>
                </a:rPr>
                <a:t>Labor      +         TFP </a:t>
              </a:r>
            </a:p>
          </p:txBody>
        </p:sp>
      </p:grpSp>
      <p:grpSp>
        <p:nvGrpSpPr>
          <p:cNvPr id="49" name="Group 48">
            <a:extLst>
              <a:ext uri="{FF2B5EF4-FFF2-40B4-BE49-F238E27FC236}">
                <a16:creationId xmlns:a16="http://schemas.microsoft.com/office/drawing/2014/main" id="{D9C269E7-178A-4FD9-9E91-53CAEF3B3A9E}"/>
              </a:ext>
            </a:extLst>
          </p:cNvPr>
          <p:cNvGrpSpPr/>
          <p:nvPr/>
        </p:nvGrpSpPr>
        <p:grpSpPr>
          <a:xfrm>
            <a:off x="9671658" y="2889391"/>
            <a:ext cx="1067017" cy="1067017"/>
            <a:chOff x="9278327" y="2891407"/>
            <a:chExt cx="1495859" cy="1495859"/>
          </a:xfrm>
        </p:grpSpPr>
        <p:sp>
          <p:nvSpPr>
            <p:cNvPr id="44" name="Oval 43">
              <a:extLst>
                <a:ext uri="{FF2B5EF4-FFF2-40B4-BE49-F238E27FC236}">
                  <a16:creationId xmlns:a16="http://schemas.microsoft.com/office/drawing/2014/main" id="{B3F92724-DE6A-4B6D-A855-08E5427B5445}"/>
                </a:ext>
              </a:extLst>
            </p:cNvPr>
            <p:cNvSpPr/>
            <p:nvPr/>
          </p:nvSpPr>
          <p:spPr>
            <a:xfrm>
              <a:off x="9278327" y="2891407"/>
              <a:ext cx="1495859" cy="14958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43" name="Graphic 42" descr="Bar graph with upward trend">
              <a:extLst>
                <a:ext uri="{FF2B5EF4-FFF2-40B4-BE49-F238E27FC236}">
                  <a16:creationId xmlns:a16="http://schemas.microsoft.com/office/drawing/2014/main" id="{4A5646E0-5A0E-4F1E-B2DD-B44591A515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69056" y="3182136"/>
              <a:ext cx="914400" cy="914400"/>
            </a:xfrm>
            <a:prstGeom prst="rect">
              <a:avLst/>
            </a:prstGeom>
          </p:spPr>
        </p:pic>
      </p:grpSp>
      <p:cxnSp>
        <p:nvCxnSpPr>
          <p:cNvPr id="46" name="Connector: Elbow 45">
            <a:extLst>
              <a:ext uri="{FF2B5EF4-FFF2-40B4-BE49-F238E27FC236}">
                <a16:creationId xmlns:a16="http://schemas.microsoft.com/office/drawing/2014/main" id="{3CEB6491-7354-4174-9EDF-6D783139116E}"/>
              </a:ext>
            </a:extLst>
          </p:cNvPr>
          <p:cNvCxnSpPr>
            <a:stCxn id="6" idx="3"/>
            <a:endCxn id="44" idx="0"/>
          </p:cNvCxnSpPr>
          <p:nvPr/>
        </p:nvCxnSpPr>
        <p:spPr>
          <a:xfrm>
            <a:off x="8497953" y="2298384"/>
            <a:ext cx="1707214" cy="591007"/>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grpSp>
        <p:nvGrpSpPr>
          <p:cNvPr id="3" name="Group 2">
            <a:extLst>
              <a:ext uri="{FF2B5EF4-FFF2-40B4-BE49-F238E27FC236}">
                <a16:creationId xmlns:a16="http://schemas.microsoft.com/office/drawing/2014/main" id="{8F0C9168-CB57-4649-BD0F-9C0B3FD0E294}"/>
              </a:ext>
            </a:extLst>
          </p:cNvPr>
          <p:cNvGrpSpPr/>
          <p:nvPr/>
        </p:nvGrpSpPr>
        <p:grpSpPr>
          <a:xfrm>
            <a:off x="563282" y="2716571"/>
            <a:ext cx="9641885" cy="2342852"/>
            <a:chOff x="563282" y="2716571"/>
            <a:chExt cx="9641885" cy="2342852"/>
          </a:xfrm>
        </p:grpSpPr>
        <p:pic>
          <p:nvPicPr>
            <p:cNvPr id="8" name="Graphic 7" descr="Head with gears">
              <a:extLst>
                <a:ext uri="{FF2B5EF4-FFF2-40B4-BE49-F238E27FC236}">
                  <a16:creationId xmlns:a16="http://schemas.microsoft.com/office/drawing/2014/main" id="{412593AA-3994-4F2A-B187-62BD0528E8A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05198" y="3974164"/>
              <a:ext cx="914400" cy="914400"/>
            </a:xfrm>
            <a:prstGeom prst="rect">
              <a:avLst/>
            </a:prstGeom>
          </p:spPr>
        </p:pic>
        <p:sp>
          <p:nvSpPr>
            <p:cNvPr id="27" name="Rectangle 26">
              <a:extLst>
                <a:ext uri="{FF2B5EF4-FFF2-40B4-BE49-F238E27FC236}">
                  <a16:creationId xmlns:a16="http://schemas.microsoft.com/office/drawing/2014/main" id="{64615B9D-E5A3-4509-9A06-32E94007FE0F}"/>
                </a:ext>
              </a:extLst>
            </p:cNvPr>
            <p:cNvSpPr/>
            <p:nvPr/>
          </p:nvSpPr>
          <p:spPr>
            <a:xfrm>
              <a:off x="2691957" y="3796929"/>
              <a:ext cx="5805996" cy="1262494"/>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28" name="Graphic 27" descr="Gauge">
              <a:extLst>
                <a:ext uri="{FF2B5EF4-FFF2-40B4-BE49-F238E27FC236}">
                  <a16:creationId xmlns:a16="http://schemas.microsoft.com/office/drawing/2014/main" id="{031926AD-E570-4C7A-9F7C-81AC520908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77013" y="3898081"/>
              <a:ext cx="914400" cy="914400"/>
            </a:xfrm>
            <a:prstGeom prst="rect">
              <a:avLst/>
            </a:prstGeom>
          </p:spPr>
        </p:pic>
        <p:pic>
          <p:nvPicPr>
            <p:cNvPr id="29" name="Graphic 28" descr="Coins">
              <a:extLst>
                <a:ext uri="{FF2B5EF4-FFF2-40B4-BE49-F238E27FC236}">
                  <a16:creationId xmlns:a16="http://schemas.microsoft.com/office/drawing/2014/main" id="{8FB60649-CA18-4807-B0DC-80CA0F97E78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55954" y="3898081"/>
              <a:ext cx="914400" cy="914400"/>
            </a:xfrm>
            <a:prstGeom prst="rect">
              <a:avLst/>
            </a:prstGeom>
          </p:spPr>
        </p:pic>
        <p:pic>
          <p:nvPicPr>
            <p:cNvPr id="30" name="Graphic 29" descr="Group of men">
              <a:extLst>
                <a:ext uri="{FF2B5EF4-FFF2-40B4-BE49-F238E27FC236}">
                  <a16:creationId xmlns:a16="http://schemas.microsoft.com/office/drawing/2014/main" id="{4B7386DB-04CF-4F74-9FEC-0A16EBD4573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66484" y="3898081"/>
              <a:ext cx="914400" cy="914400"/>
            </a:xfrm>
            <a:prstGeom prst="rect">
              <a:avLst/>
            </a:prstGeom>
          </p:spPr>
        </p:pic>
        <p:cxnSp>
          <p:nvCxnSpPr>
            <p:cNvPr id="31" name="Straight Connector 30">
              <a:extLst>
                <a:ext uri="{FF2B5EF4-FFF2-40B4-BE49-F238E27FC236}">
                  <a16:creationId xmlns:a16="http://schemas.microsoft.com/office/drawing/2014/main" id="{705FD695-3E72-4443-A545-BB489FE5AFC0}"/>
                </a:ext>
              </a:extLst>
            </p:cNvPr>
            <p:cNvCxnSpPr>
              <a:cxnSpLocks/>
              <a:stCxn id="27" idx="1"/>
            </p:cNvCxnSpPr>
            <p:nvPr/>
          </p:nvCxnSpPr>
          <p:spPr>
            <a:xfrm flipH="1" flipV="1">
              <a:off x="1998955" y="4425490"/>
              <a:ext cx="693002" cy="2686"/>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32" name="Rectangle 31">
              <a:extLst>
                <a:ext uri="{FF2B5EF4-FFF2-40B4-BE49-F238E27FC236}">
                  <a16:creationId xmlns:a16="http://schemas.microsoft.com/office/drawing/2014/main" id="{752A3219-57D6-4D05-A28E-131C9E00F8ED}"/>
                </a:ext>
              </a:extLst>
            </p:cNvPr>
            <p:cNvSpPr/>
            <p:nvPr/>
          </p:nvSpPr>
          <p:spPr>
            <a:xfrm>
              <a:off x="3163427" y="4753277"/>
              <a:ext cx="5256106" cy="20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latin typeface="Calibri" panose="020F0502020204030204" pitchFamily="34" charset="0"/>
                  <a:cs typeface="Calibri" panose="020F0502020204030204" pitchFamily="34" charset="0"/>
                </a:rPr>
                <a:t>Capital      +</a:t>
              </a:r>
              <a:r>
                <a:rPr lang="en-US" sz="2400" b="1" dirty="0">
                  <a:solidFill>
                    <a:schemeClr val="tx1"/>
                  </a:solidFill>
                  <a:latin typeface="Calibri" panose="020F0502020204030204" pitchFamily="34" charset="0"/>
                  <a:cs typeface="Calibri" panose="020F0502020204030204" pitchFamily="34" charset="0"/>
                </a:rPr>
                <a:t>     </a:t>
              </a:r>
              <a:r>
                <a:rPr lang="en-US" b="1" dirty="0">
                  <a:solidFill>
                    <a:schemeClr val="tx1"/>
                  </a:solidFill>
                  <a:latin typeface="Calibri" panose="020F0502020204030204" pitchFamily="34" charset="0"/>
                  <a:cs typeface="Calibri" panose="020F0502020204030204" pitchFamily="34" charset="0"/>
                </a:rPr>
                <a:t>Labor      +         TFP         +         AI  </a:t>
              </a:r>
            </a:p>
          </p:txBody>
        </p:sp>
        <p:sp>
          <p:nvSpPr>
            <p:cNvPr id="35" name="Rectangle 34">
              <a:extLst>
                <a:ext uri="{FF2B5EF4-FFF2-40B4-BE49-F238E27FC236}">
                  <a16:creationId xmlns:a16="http://schemas.microsoft.com/office/drawing/2014/main" id="{C9A1C5FF-6968-4B21-8DFC-D2DDDB483A28}"/>
                </a:ext>
              </a:extLst>
            </p:cNvPr>
            <p:cNvSpPr/>
            <p:nvPr/>
          </p:nvSpPr>
          <p:spPr>
            <a:xfrm>
              <a:off x="563282" y="3934408"/>
              <a:ext cx="1435673" cy="841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latin typeface="Calibri" panose="020F0502020204030204" pitchFamily="34" charset="0"/>
                  <a:cs typeface="Calibri" panose="020F0502020204030204" pitchFamily="34" charset="0"/>
                </a:rPr>
                <a:t>Adapted Growth </a:t>
              </a:r>
            </a:p>
            <a:p>
              <a:r>
                <a:rPr lang="en-US" b="1" dirty="0">
                  <a:solidFill>
                    <a:schemeClr val="tx1"/>
                  </a:solidFill>
                  <a:latin typeface="Calibri" panose="020F0502020204030204" pitchFamily="34" charset="0"/>
                  <a:cs typeface="Calibri" panose="020F0502020204030204" pitchFamily="34" charset="0"/>
                </a:rPr>
                <a:t>Model</a:t>
              </a:r>
            </a:p>
          </p:txBody>
        </p:sp>
        <p:cxnSp>
          <p:nvCxnSpPr>
            <p:cNvPr id="36" name="Straight Connector 35">
              <a:extLst>
                <a:ext uri="{FF2B5EF4-FFF2-40B4-BE49-F238E27FC236}">
                  <a16:creationId xmlns:a16="http://schemas.microsoft.com/office/drawing/2014/main" id="{7169E2BB-ABCB-469F-8B9B-3B457D194259}"/>
                </a:ext>
              </a:extLst>
            </p:cNvPr>
            <p:cNvCxnSpPr>
              <a:cxnSpLocks/>
              <a:stCxn id="15" idx="2"/>
              <a:endCxn id="35" idx="0"/>
            </p:cNvCxnSpPr>
            <p:nvPr/>
          </p:nvCxnSpPr>
          <p:spPr>
            <a:xfrm>
              <a:off x="1273149" y="2716571"/>
              <a:ext cx="7970" cy="1217837"/>
            </a:xfrm>
            <a:prstGeom prst="line">
              <a:avLst/>
            </a:prstGeom>
            <a:ln w="38100">
              <a:solidFill>
                <a:schemeClr val="tx1"/>
              </a:solidFill>
              <a:prstDash val="sys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8" name="Connector: Elbow 47">
              <a:extLst>
                <a:ext uri="{FF2B5EF4-FFF2-40B4-BE49-F238E27FC236}">
                  <a16:creationId xmlns:a16="http://schemas.microsoft.com/office/drawing/2014/main" id="{54CB5600-8E59-43E2-BE01-F690870B5B22}"/>
                </a:ext>
              </a:extLst>
            </p:cNvPr>
            <p:cNvCxnSpPr>
              <a:stCxn id="27" idx="3"/>
              <a:endCxn id="44" idx="4"/>
            </p:cNvCxnSpPr>
            <p:nvPr/>
          </p:nvCxnSpPr>
          <p:spPr>
            <a:xfrm flipV="1">
              <a:off x="8497953" y="3956408"/>
              <a:ext cx="1707214" cy="471768"/>
            </a:xfrm>
            <a:prstGeom prst="bentConnector2">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07759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Introduction to Power BI – </a:t>
            </a:r>
            <a:r>
              <a:rPr lang="en-US" sz="1800" kern="1200" dirty="0" err="1">
                <a:solidFill>
                  <a:schemeClr val="bg2"/>
                </a:solidFill>
                <a:latin typeface="Calibri" panose="020F0502020204030204" pitchFamily="34" charset="0"/>
                <a:cs typeface="Calibri" panose="020F0502020204030204" pitchFamily="34" charset="0"/>
              </a:rPr>
              <a:t>Elissar</a:t>
            </a:r>
            <a:endParaRPr lang="en-US" sz="1800" kern="1200"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312522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a:bodyPr>
          <a:lstStyle/>
          <a:p>
            <a:r>
              <a:rPr lang="en-US" dirty="0"/>
              <a:t>What is the impact of AI ad analytics on different industries world wide?</a:t>
            </a:r>
          </a:p>
        </p:txBody>
      </p:sp>
      <p:pic>
        <p:nvPicPr>
          <p:cNvPr id="6" name="Content Placeholder 5" descr="A screenshot of a cell phone&#10;&#10;Description automatically generated">
            <a:extLst>
              <a:ext uri="{FF2B5EF4-FFF2-40B4-BE49-F238E27FC236}">
                <a16:creationId xmlns:a16="http://schemas.microsoft.com/office/drawing/2014/main" id="{0F0B8882-8172-4DD9-8F98-64211C095DF5}"/>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033918" y="1450340"/>
            <a:ext cx="2400590" cy="4503737"/>
          </a:xfrm>
        </p:spPr>
      </p:pic>
      <p:sp>
        <p:nvSpPr>
          <p:cNvPr id="7" name="Rectangle 6">
            <a:extLst>
              <a:ext uri="{FF2B5EF4-FFF2-40B4-BE49-F238E27FC236}">
                <a16:creationId xmlns:a16="http://schemas.microsoft.com/office/drawing/2014/main" id="{4CE5729A-FAFB-4FB4-9E37-648085FA1377}"/>
              </a:ext>
            </a:extLst>
          </p:cNvPr>
          <p:cNvSpPr/>
          <p:nvPr/>
        </p:nvSpPr>
        <p:spPr>
          <a:xfrm>
            <a:off x="5671237" y="3332876"/>
            <a:ext cx="4897495" cy="369332"/>
          </a:xfrm>
          <a:prstGeom prst="rect">
            <a:avLst/>
          </a:prstGeom>
        </p:spPr>
        <p:txBody>
          <a:bodyPr wrap="none">
            <a:spAutoFit/>
          </a:bodyPr>
          <a:lstStyle/>
          <a:p>
            <a:r>
              <a:rPr lang="en-US" dirty="0">
                <a:hlinkClick r:id="rId3"/>
              </a:rPr>
              <a:t>https://public.tableau.com/shared/MZ2GN8WXH</a:t>
            </a:r>
            <a:endParaRPr lang="en-US" dirty="0"/>
          </a:p>
        </p:txBody>
      </p:sp>
    </p:spTree>
    <p:extLst>
      <p:ext uri="{BB962C8B-B14F-4D97-AF65-F5344CB8AC3E}">
        <p14:creationId xmlns:p14="http://schemas.microsoft.com/office/powerpoint/2010/main" val="1620930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Summary of the impact of AI on profits by industry</a:t>
            </a:r>
          </a:p>
        </p:txBody>
      </p:sp>
      <p:sp>
        <p:nvSpPr>
          <p:cNvPr id="5" name="Text Placeholder 4">
            <a:extLst>
              <a:ext uri="{FF2B5EF4-FFF2-40B4-BE49-F238E27FC236}">
                <a16:creationId xmlns:a16="http://schemas.microsoft.com/office/drawing/2014/main" id="{C1C5CAB6-0DD8-474E-9C34-30624481079E}"/>
              </a:ext>
            </a:extLst>
          </p:cNvPr>
          <p:cNvSpPr>
            <a:spLocks noGrp="1"/>
          </p:cNvSpPr>
          <p:nvPr>
            <p:ph type="body" sz="quarter" idx="11"/>
          </p:nvPr>
        </p:nvSpPr>
        <p:spPr/>
        <p:txBody>
          <a:bodyPr>
            <a:normAutofit lnSpcReduction="10000"/>
          </a:bodyPr>
          <a:lstStyle/>
          <a:p>
            <a:r>
              <a:rPr lang="en-US" dirty="0"/>
              <a:t>Source: </a:t>
            </a:r>
            <a:r>
              <a:rPr lang="en-US" dirty="0">
                <a:hlinkClick r:id="rId3"/>
              </a:rPr>
              <a:t>https://www.accenture.com/us-en/insight-ai-industry-growth</a:t>
            </a:r>
            <a:endParaRPr lang="en-US" dirty="0"/>
          </a:p>
        </p:txBody>
      </p:sp>
      <p:pic>
        <p:nvPicPr>
          <p:cNvPr id="2050" name="Picture 2">
            <a:extLst>
              <a:ext uri="{FF2B5EF4-FFF2-40B4-BE49-F238E27FC236}">
                <a16:creationId xmlns:a16="http://schemas.microsoft.com/office/drawing/2014/main" id="{7D7FC919-6668-4093-B9BC-1839B857E0E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983" y="1375129"/>
            <a:ext cx="10317617" cy="41077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C33B9D6-975E-4957-A0C5-636BE778FBF6}"/>
              </a:ext>
            </a:extLst>
          </p:cNvPr>
          <p:cNvSpPr/>
          <p:nvPr/>
        </p:nvSpPr>
        <p:spPr>
          <a:xfrm rot="946509">
            <a:off x="8921235" y="974761"/>
            <a:ext cx="2990850" cy="80073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Take turns to suggest one AI application per industry</a:t>
            </a:r>
          </a:p>
        </p:txBody>
      </p:sp>
      <p:sp>
        <p:nvSpPr>
          <p:cNvPr id="4" name="Rectangle 3">
            <a:extLst>
              <a:ext uri="{FF2B5EF4-FFF2-40B4-BE49-F238E27FC236}">
                <a16:creationId xmlns:a16="http://schemas.microsoft.com/office/drawing/2014/main" id="{F1C51C05-8182-4CCB-A243-F1C9AB6CAFF6}"/>
              </a:ext>
            </a:extLst>
          </p:cNvPr>
          <p:cNvSpPr/>
          <p:nvPr/>
        </p:nvSpPr>
        <p:spPr>
          <a:xfrm>
            <a:off x="752475" y="2019300"/>
            <a:ext cx="1104900"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6CE4A44-D5FE-4588-BD15-25450DDF289C}"/>
              </a:ext>
            </a:extLst>
          </p:cNvPr>
          <p:cNvSpPr/>
          <p:nvPr/>
        </p:nvSpPr>
        <p:spPr>
          <a:xfrm>
            <a:off x="1872184" y="2019300"/>
            <a:ext cx="1519596"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A2A0DC13-B825-4878-BDD2-8EDE34948DDF}"/>
              </a:ext>
            </a:extLst>
          </p:cNvPr>
          <p:cNvSpPr/>
          <p:nvPr/>
        </p:nvSpPr>
        <p:spPr>
          <a:xfrm>
            <a:off x="3430043" y="2019300"/>
            <a:ext cx="910159"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Rectangle 8">
            <a:extLst>
              <a:ext uri="{FF2B5EF4-FFF2-40B4-BE49-F238E27FC236}">
                <a16:creationId xmlns:a16="http://schemas.microsoft.com/office/drawing/2014/main" id="{F8C90AFF-F58B-40D5-8051-37806D705B90}"/>
              </a:ext>
            </a:extLst>
          </p:cNvPr>
          <p:cNvSpPr/>
          <p:nvPr/>
        </p:nvSpPr>
        <p:spPr>
          <a:xfrm>
            <a:off x="4682939" y="2019300"/>
            <a:ext cx="946268"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E4FFFBE5-57AD-4929-810B-8FFEC58076B6}"/>
              </a:ext>
            </a:extLst>
          </p:cNvPr>
          <p:cNvSpPr/>
          <p:nvPr/>
        </p:nvSpPr>
        <p:spPr>
          <a:xfrm>
            <a:off x="5959558" y="2019300"/>
            <a:ext cx="957678"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563199B4-33B9-4A8D-A29E-38CFB1398C4D}"/>
              </a:ext>
            </a:extLst>
          </p:cNvPr>
          <p:cNvSpPr/>
          <p:nvPr/>
        </p:nvSpPr>
        <p:spPr>
          <a:xfrm>
            <a:off x="6917236" y="2019300"/>
            <a:ext cx="1536454"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Rectangle 11">
            <a:extLst>
              <a:ext uri="{FF2B5EF4-FFF2-40B4-BE49-F238E27FC236}">
                <a16:creationId xmlns:a16="http://schemas.microsoft.com/office/drawing/2014/main" id="{BA557B68-3544-43E6-8B74-3820B81CC44F}"/>
              </a:ext>
            </a:extLst>
          </p:cNvPr>
          <p:cNvSpPr/>
          <p:nvPr/>
        </p:nvSpPr>
        <p:spPr>
          <a:xfrm>
            <a:off x="8573275" y="2019299"/>
            <a:ext cx="915711"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3912FD-950B-40EA-9147-549FCC63FA19}"/>
              </a:ext>
            </a:extLst>
          </p:cNvPr>
          <p:cNvSpPr/>
          <p:nvPr/>
        </p:nvSpPr>
        <p:spPr>
          <a:xfrm>
            <a:off x="9641282" y="2019298"/>
            <a:ext cx="1374903"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4" name="Rectangle 13">
            <a:extLst>
              <a:ext uri="{FF2B5EF4-FFF2-40B4-BE49-F238E27FC236}">
                <a16:creationId xmlns:a16="http://schemas.microsoft.com/office/drawing/2014/main" id="{F62AD276-7026-4C4C-A288-4DFBEC21888B}"/>
              </a:ext>
            </a:extLst>
          </p:cNvPr>
          <p:cNvSpPr/>
          <p:nvPr/>
        </p:nvSpPr>
        <p:spPr>
          <a:xfrm>
            <a:off x="748235" y="3819522"/>
            <a:ext cx="1078306"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5" name="Rectangle 14">
            <a:extLst>
              <a:ext uri="{FF2B5EF4-FFF2-40B4-BE49-F238E27FC236}">
                <a16:creationId xmlns:a16="http://schemas.microsoft.com/office/drawing/2014/main" id="{22C331EF-0EAC-4764-B3B9-62F12614B5CA}"/>
              </a:ext>
            </a:extLst>
          </p:cNvPr>
          <p:cNvSpPr/>
          <p:nvPr/>
        </p:nvSpPr>
        <p:spPr>
          <a:xfrm>
            <a:off x="2094562" y="3740512"/>
            <a:ext cx="984894"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FF120FD4-ABA4-462F-BB67-90D7F548D267}"/>
              </a:ext>
            </a:extLst>
          </p:cNvPr>
          <p:cNvSpPr/>
          <p:nvPr/>
        </p:nvSpPr>
        <p:spPr>
          <a:xfrm>
            <a:off x="3312008" y="3819521"/>
            <a:ext cx="1078307"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7" name="Rectangle 16">
            <a:extLst>
              <a:ext uri="{FF2B5EF4-FFF2-40B4-BE49-F238E27FC236}">
                <a16:creationId xmlns:a16="http://schemas.microsoft.com/office/drawing/2014/main" id="{44C1D84F-7874-479B-AB55-906F42F7F533}"/>
              </a:ext>
            </a:extLst>
          </p:cNvPr>
          <p:cNvSpPr/>
          <p:nvPr/>
        </p:nvSpPr>
        <p:spPr>
          <a:xfrm>
            <a:off x="4669511" y="3898530"/>
            <a:ext cx="1045594"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Rectangle 17">
            <a:extLst>
              <a:ext uri="{FF2B5EF4-FFF2-40B4-BE49-F238E27FC236}">
                <a16:creationId xmlns:a16="http://schemas.microsoft.com/office/drawing/2014/main" id="{10859DED-69C5-4663-994E-4EA0368AD9A9}"/>
              </a:ext>
            </a:extLst>
          </p:cNvPr>
          <p:cNvSpPr/>
          <p:nvPr/>
        </p:nvSpPr>
        <p:spPr>
          <a:xfrm>
            <a:off x="5715105" y="3833804"/>
            <a:ext cx="1454879"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6382C8DB-9BED-4D44-A378-325223451C50}"/>
              </a:ext>
            </a:extLst>
          </p:cNvPr>
          <p:cNvSpPr/>
          <p:nvPr/>
        </p:nvSpPr>
        <p:spPr>
          <a:xfrm>
            <a:off x="7233285" y="3798513"/>
            <a:ext cx="982293"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Rectangle 19">
            <a:extLst>
              <a:ext uri="{FF2B5EF4-FFF2-40B4-BE49-F238E27FC236}">
                <a16:creationId xmlns:a16="http://schemas.microsoft.com/office/drawing/2014/main" id="{686E7996-FD56-41E1-8CFD-1543F56E403F}"/>
              </a:ext>
            </a:extLst>
          </p:cNvPr>
          <p:cNvSpPr/>
          <p:nvPr/>
        </p:nvSpPr>
        <p:spPr>
          <a:xfrm>
            <a:off x="8392236" y="3833803"/>
            <a:ext cx="1204162"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1" name="Rectangle 20">
            <a:extLst>
              <a:ext uri="{FF2B5EF4-FFF2-40B4-BE49-F238E27FC236}">
                <a16:creationId xmlns:a16="http://schemas.microsoft.com/office/drawing/2014/main" id="{00EAD75F-7511-44AD-9DF4-78E74226FEC2}"/>
              </a:ext>
            </a:extLst>
          </p:cNvPr>
          <p:cNvSpPr/>
          <p:nvPr/>
        </p:nvSpPr>
        <p:spPr>
          <a:xfrm>
            <a:off x="9715983" y="3761842"/>
            <a:ext cx="1096750" cy="147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7801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0" nodeType="clickEffect">
                                  <p:stCondLst>
                                    <p:cond delay="0"/>
                                  </p:stCondLst>
                                  <p:childTnLst>
                                    <p:animEffect transition="out" filter="fad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0" nodeType="clickEffect">
                                  <p:stCondLst>
                                    <p:cond delay="0"/>
                                  </p:stCondLst>
                                  <p:childTnLst>
                                    <p:animEffect transition="out" filter="fad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A specific examples from HBR showing how a business experiments with AI from “moon shot” project to “low hanging fruits”.</a:t>
            </a:r>
          </a:p>
        </p:txBody>
      </p:sp>
      <p:sp>
        <p:nvSpPr>
          <p:cNvPr id="4" name="Content Placeholder 3">
            <a:extLst>
              <a:ext uri="{FF2B5EF4-FFF2-40B4-BE49-F238E27FC236}">
                <a16:creationId xmlns:a16="http://schemas.microsoft.com/office/drawing/2014/main" id="{65B3A2E9-9C0D-48DA-89EB-AAFE8A307883}"/>
              </a:ext>
            </a:extLst>
          </p:cNvPr>
          <p:cNvSpPr>
            <a:spLocks noGrp="1"/>
          </p:cNvSpPr>
          <p:nvPr>
            <p:ph sz="quarter" idx="10"/>
          </p:nvPr>
        </p:nvSpPr>
        <p:spPr/>
        <p:txBody>
          <a:bodyPr>
            <a:normAutofit fontScale="70000" lnSpcReduction="20000"/>
          </a:bodyPr>
          <a:lstStyle/>
          <a:p>
            <a:pPr marL="0" indent="0">
              <a:buNone/>
            </a:pPr>
            <a:r>
              <a:rPr lang="en-US" dirty="0"/>
              <a:t>In 2013, the MD Anderson Cancer Center launched a “</a:t>
            </a:r>
            <a:r>
              <a:rPr lang="en-US" dirty="0">
                <a:solidFill>
                  <a:schemeClr val="accent2"/>
                </a:solidFill>
              </a:rPr>
              <a:t>moon shot</a:t>
            </a:r>
            <a:r>
              <a:rPr lang="en-US" dirty="0"/>
              <a:t>” project: diagnose and recommend treatment plans for certain forms of cancer using IBM’s Watson cognitive system. But in 2017, the project was </a:t>
            </a:r>
            <a:r>
              <a:rPr lang="en-US" dirty="0">
                <a:solidFill>
                  <a:schemeClr val="accent2"/>
                </a:solidFill>
              </a:rPr>
              <a:t>put on hold after costs topped $62 million</a:t>
            </a:r>
            <a:r>
              <a:rPr lang="en-US" dirty="0"/>
              <a:t>—and the system had yet to be used on patients.</a:t>
            </a:r>
          </a:p>
          <a:p>
            <a:pPr marL="0" indent="0">
              <a:buNone/>
            </a:pPr>
            <a:r>
              <a:rPr lang="en-US" dirty="0"/>
              <a:t>At the same time, the cancer center’s IT group was experimenting with using cognitive technologies to do much less ambitious jobs, such as </a:t>
            </a:r>
            <a:r>
              <a:rPr lang="en-US" dirty="0">
                <a:solidFill>
                  <a:schemeClr val="accent2"/>
                </a:solidFill>
              </a:rPr>
              <a:t>making hotel and restaurant recommendations</a:t>
            </a:r>
            <a:r>
              <a:rPr lang="en-US" dirty="0"/>
              <a:t> for patients’ families, determining </a:t>
            </a:r>
            <a:r>
              <a:rPr lang="en-US" dirty="0">
                <a:solidFill>
                  <a:schemeClr val="accent2"/>
                </a:solidFill>
              </a:rPr>
              <a:t>which patients needed help paying bills</a:t>
            </a:r>
            <a:r>
              <a:rPr lang="en-US" dirty="0"/>
              <a:t>, and addressing staff IT problems.</a:t>
            </a:r>
          </a:p>
          <a:p>
            <a:pPr marL="0" indent="0">
              <a:buNone/>
            </a:pPr>
            <a:r>
              <a:rPr lang="en-US" dirty="0"/>
              <a:t>The results of these projects have been much more promising: The new systems have contributed to </a:t>
            </a:r>
            <a:r>
              <a:rPr lang="en-US" dirty="0">
                <a:solidFill>
                  <a:schemeClr val="accent2"/>
                </a:solidFill>
              </a:rPr>
              <a:t>increased patient satisfaction</a:t>
            </a:r>
            <a:r>
              <a:rPr lang="en-US" dirty="0"/>
              <a:t>, improved financial performance, and a decline in time spent on tedious data entry by the hospital’s care managers.</a:t>
            </a:r>
          </a:p>
          <a:p>
            <a:pPr marL="0" indent="0">
              <a:buNone/>
            </a:pPr>
            <a:r>
              <a:rPr lang="en-US" dirty="0"/>
              <a:t>Our study of 152 projects in almost as many companies also reveals that highly ambitious moon shots are less likely to be successful than “</a:t>
            </a:r>
            <a:r>
              <a:rPr lang="en-US" dirty="0">
                <a:solidFill>
                  <a:schemeClr val="accent2"/>
                </a:solidFill>
              </a:rPr>
              <a:t>low-hanging fruit</a:t>
            </a:r>
            <a:r>
              <a:rPr lang="en-US" dirty="0"/>
              <a:t>” projects that enhance business processes.</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lnSpcReduction="10000"/>
          </a:bodyPr>
          <a:lstStyle/>
          <a:p>
            <a:r>
              <a:rPr lang="en-US" dirty="0"/>
              <a:t>Source: </a:t>
            </a:r>
            <a:r>
              <a:rPr lang="en-US" dirty="0">
                <a:hlinkClick r:id="rId2"/>
              </a:rPr>
              <a:t>https://hbr.org/2018/01/artificial-intelligence-for-the-real-world</a:t>
            </a:r>
            <a:endParaRPr lang="en-US" dirty="0"/>
          </a:p>
        </p:txBody>
      </p:sp>
    </p:spTree>
    <p:extLst>
      <p:ext uri="{BB962C8B-B14F-4D97-AF65-F5344CB8AC3E}">
        <p14:creationId xmlns:p14="http://schemas.microsoft.com/office/powerpoint/2010/main" val="142311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40AF8C6B-D3D5-4C7D-9AE2-08817D8FD991}"/>
              </a:ext>
            </a:extLst>
          </p:cNvPr>
          <p:cNvGraphicFramePr>
            <a:graphicFrameLocks noGrp="1"/>
          </p:cNvGraphicFramePr>
          <p:nvPr>
            <p:ph sz="quarter" idx="10"/>
            <p:extLst>
              <p:ext uri="{D42A27DB-BD31-4B8C-83A1-F6EECF244321}">
                <p14:modId xmlns:p14="http://schemas.microsoft.com/office/powerpoint/2010/main" val="885600443"/>
              </p:ext>
            </p:extLst>
          </p:nvPr>
        </p:nvGraphicFramePr>
        <p:xfrm>
          <a:off x="287338" y="967740"/>
          <a:ext cx="11255375" cy="5022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Looking at different types of AI from the business perspective, we find three categories of </a:t>
            </a:r>
            <a:r>
              <a:rPr lang="en-US" dirty="0">
                <a:solidFill>
                  <a:schemeClr val="tx1"/>
                </a:solidFill>
              </a:rPr>
              <a:t>applications consisting of automation, insights, and engagement.</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lnSpcReduction="10000"/>
          </a:bodyPr>
          <a:lstStyle/>
          <a:p>
            <a:r>
              <a:rPr lang="en-US" dirty="0"/>
              <a:t>Source: </a:t>
            </a:r>
            <a:r>
              <a:rPr lang="en-US" dirty="0">
                <a:hlinkClick r:id="rId7"/>
              </a:rPr>
              <a:t>https://hbr.org/2018/01/artificial-intelligence-for-the-real-world</a:t>
            </a:r>
            <a:endParaRPr lang="en-US" dirty="0"/>
          </a:p>
        </p:txBody>
      </p:sp>
    </p:spTree>
    <p:extLst>
      <p:ext uri="{BB962C8B-B14F-4D97-AF65-F5344CB8AC3E}">
        <p14:creationId xmlns:p14="http://schemas.microsoft.com/office/powerpoint/2010/main" val="265267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E41A0CE-78C2-4263-8659-69AFA3D6CD5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C2CCE7DA-8217-4629-A79A-B4DCD4D7BC5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graphicEl>
                                              <a:dgm id="{829307ED-17E0-4C14-9488-92A045F9B4F4}"/>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9AB57010-6255-4319-ADC4-42CF07D0BC2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dgm id="{064BDFBB-860C-49C2-91DE-8B9694E509E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021EC965-F4E5-46FB-9B70-8A7F93E60181}"/>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706D695C-FBAD-4983-B6E9-2613D0D15BC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8E06-B824-4F63-8038-2496CCDF2694}"/>
              </a:ext>
            </a:extLst>
          </p:cNvPr>
          <p:cNvSpPr>
            <a:spLocks noGrp="1"/>
          </p:cNvSpPr>
          <p:nvPr>
            <p:ph type="title"/>
          </p:nvPr>
        </p:nvSpPr>
        <p:spPr/>
        <p:txBody>
          <a:bodyPr/>
          <a:lstStyle/>
          <a:p>
            <a:r>
              <a:rPr lang="en-US" dirty="0"/>
              <a:t>Team Beirut AI</a:t>
            </a:r>
          </a:p>
        </p:txBody>
      </p:sp>
      <p:pic>
        <p:nvPicPr>
          <p:cNvPr id="6" name="Picture 5">
            <a:extLst>
              <a:ext uri="{FF2B5EF4-FFF2-40B4-BE49-F238E27FC236}">
                <a16:creationId xmlns:a16="http://schemas.microsoft.com/office/drawing/2014/main" id="{4B14AB4E-B6E5-47E9-BC2F-E7AB72EF4729}"/>
              </a:ext>
            </a:extLst>
          </p:cNvPr>
          <p:cNvPicPr>
            <a:picLocks noChangeAspect="1"/>
          </p:cNvPicPr>
          <p:nvPr/>
        </p:nvPicPr>
        <p:blipFill>
          <a:blip r:embed="rId2"/>
          <a:stretch>
            <a:fillRect/>
          </a:stretch>
        </p:blipFill>
        <p:spPr>
          <a:xfrm>
            <a:off x="2495550" y="891540"/>
            <a:ext cx="7927164" cy="5301976"/>
          </a:xfrm>
          <a:prstGeom prst="rect">
            <a:avLst/>
          </a:prstGeom>
        </p:spPr>
      </p:pic>
    </p:spTree>
    <p:extLst>
      <p:ext uri="{BB962C8B-B14F-4D97-AF65-F5344CB8AC3E}">
        <p14:creationId xmlns:p14="http://schemas.microsoft.com/office/powerpoint/2010/main" val="129144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These applications of AI yields business benefits as surveyed by 250 executives on 152 technology projects.</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lnSpcReduction="10000"/>
          </a:bodyPr>
          <a:lstStyle/>
          <a:p>
            <a:pPr marL="0" indent="0">
              <a:buNone/>
            </a:pPr>
            <a:r>
              <a:rPr lang="en-US" dirty="0"/>
              <a:t>Source: </a:t>
            </a:r>
            <a:r>
              <a:rPr lang="en-US" dirty="0">
                <a:hlinkClick r:id="rId2"/>
              </a:rPr>
              <a:t>https://hbr.org/2018/01/artificial-intelligence-for-the-real-world</a:t>
            </a:r>
            <a:endParaRPr lang="en-US" dirty="0"/>
          </a:p>
        </p:txBody>
      </p:sp>
      <p:pic>
        <p:nvPicPr>
          <p:cNvPr id="6" name="Picture 5">
            <a:extLst>
              <a:ext uri="{FF2B5EF4-FFF2-40B4-BE49-F238E27FC236}">
                <a16:creationId xmlns:a16="http://schemas.microsoft.com/office/drawing/2014/main" id="{DF2B5985-2B32-4B44-82AE-0EFBC885F965}"/>
              </a:ext>
            </a:extLst>
          </p:cNvPr>
          <p:cNvPicPr>
            <a:picLocks noChangeAspect="1"/>
          </p:cNvPicPr>
          <p:nvPr/>
        </p:nvPicPr>
        <p:blipFill>
          <a:blip r:embed="rId3"/>
          <a:stretch>
            <a:fillRect/>
          </a:stretch>
        </p:blipFill>
        <p:spPr>
          <a:xfrm>
            <a:off x="5708341" y="1290339"/>
            <a:ext cx="5891835" cy="4920798"/>
          </a:xfrm>
          <a:prstGeom prst="rect">
            <a:avLst/>
          </a:prstGeom>
        </p:spPr>
      </p:pic>
      <p:pic>
        <p:nvPicPr>
          <p:cNvPr id="7" name="Picture 6">
            <a:extLst>
              <a:ext uri="{FF2B5EF4-FFF2-40B4-BE49-F238E27FC236}">
                <a16:creationId xmlns:a16="http://schemas.microsoft.com/office/drawing/2014/main" id="{DECB30E1-262C-4C1A-848B-62854C19B1E8}"/>
              </a:ext>
            </a:extLst>
          </p:cNvPr>
          <p:cNvPicPr>
            <a:picLocks noChangeAspect="1"/>
          </p:cNvPicPr>
          <p:nvPr/>
        </p:nvPicPr>
        <p:blipFill>
          <a:blip r:embed="rId4"/>
          <a:stretch>
            <a:fillRect/>
          </a:stretch>
        </p:blipFill>
        <p:spPr>
          <a:xfrm>
            <a:off x="330203" y="1340218"/>
            <a:ext cx="3275251" cy="4627562"/>
          </a:xfrm>
          <a:prstGeom prst="rect">
            <a:avLst/>
          </a:prstGeom>
        </p:spPr>
      </p:pic>
      <p:sp>
        <p:nvSpPr>
          <p:cNvPr id="4" name="Rectangle 3">
            <a:extLst>
              <a:ext uri="{FF2B5EF4-FFF2-40B4-BE49-F238E27FC236}">
                <a16:creationId xmlns:a16="http://schemas.microsoft.com/office/drawing/2014/main" id="{4BA0F4E4-372C-4360-9491-165E6BB22856}"/>
              </a:ext>
            </a:extLst>
          </p:cNvPr>
          <p:cNvSpPr/>
          <p:nvPr/>
        </p:nvSpPr>
        <p:spPr>
          <a:xfrm>
            <a:off x="5876925" y="2781300"/>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4FEBE911-4021-45DC-987D-2196ADF8D7B2}"/>
              </a:ext>
            </a:extLst>
          </p:cNvPr>
          <p:cNvSpPr/>
          <p:nvPr/>
        </p:nvSpPr>
        <p:spPr>
          <a:xfrm>
            <a:off x="5972175" y="3562350"/>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Rectangle 8">
            <a:extLst>
              <a:ext uri="{FF2B5EF4-FFF2-40B4-BE49-F238E27FC236}">
                <a16:creationId xmlns:a16="http://schemas.microsoft.com/office/drawing/2014/main" id="{E3B090CC-A889-4123-93CD-41347E0C4166}"/>
              </a:ext>
            </a:extLst>
          </p:cNvPr>
          <p:cNvSpPr/>
          <p:nvPr/>
        </p:nvSpPr>
        <p:spPr>
          <a:xfrm>
            <a:off x="6010275" y="3905250"/>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6BCECD4-14ED-4E50-8FA3-309BCD440ABD}"/>
              </a:ext>
            </a:extLst>
          </p:cNvPr>
          <p:cNvSpPr/>
          <p:nvPr/>
        </p:nvSpPr>
        <p:spPr>
          <a:xfrm>
            <a:off x="6076950" y="4267200"/>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9C64582F-2071-4CDB-B771-4E41B45ECDB3}"/>
              </a:ext>
            </a:extLst>
          </p:cNvPr>
          <p:cNvSpPr/>
          <p:nvPr/>
        </p:nvSpPr>
        <p:spPr>
          <a:xfrm>
            <a:off x="5867400" y="4705350"/>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Rectangle 11">
            <a:extLst>
              <a:ext uri="{FF2B5EF4-FFF2-40B4-BE49-F238E27FC236}">
                <a16:creationId xmlns:a16="http://schemas.microsoft.com/office/drawing/2014/main" id="{26C76618-F1C3-41FC-8D11-050E8B880B9A}"/>
              </a:ext>
            </a:extLst>
          </p:cNvPr>
          <p:cNvSpPr/>
          <p:nvPr/>
        </p:nvSpPr>
        <p:spPr>
          <a:xfrm>
            <a:off x="5829300" y="5057775"/>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7727E606-93AE-4FF1-8334-BE326108FC1A}"/>
              </a:ext>
            </a:extLst>
          </p:cNvPr>
          <p:cNvSpPr/>
          <p:nvPr/>
        </p:nvSpPr>
        <p:spPr>
          <a:xfrm>
            <a:off x="5953125" y="5438775"/>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4" name="Rectangle 13">
            <a:extLst>
              <a:ext uri="{FF2B5EF4-FFF2-40B4-BE49-F238E27FC236}">
                <a16:creationId xmlns:a16="http://schemas.microsoft.com/office/drawing/2014/main" id="{86595321-8716-4CE4-9219-D56B2D50E783}"/>
              </a:ext>
            </a:extLst>
          </p:cNvPr>
          <p:cNvSpPr/>
          <p:nvPr/>
        </p:nvSpPr>
        <p:spPr>
          <a:xfrm>
            <a:off x="5857875" y="3114675"/>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5" name="Rectangle 14">
            <a:extLst>
              <a:ext uri="{FF2B5EF4-FFF2-40B4-BE49-F238E27FC236}">
                <a16:creationId xmlns:a16="http://schemas.microsoft.com/office/drawing/2014/main" id="{364F9878-5FAF-4D02-B342-5519748F982C}"/>
              </a:ext>
            </a:extLst>
          </p:cNvPr>
          <p:cNvSpPr/>
          <p:nvPr/>
        </p:nvSpPr>
        <p:spPr>
          <a:xfrm>
            <a:off x="5848350" y="2371725"/>
            <a:ext cx="572325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8307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01A609-0750-4B78-B502-CF9D41F24236}"/>
              </a:ext>
            </a:extLst>
          </p:cNvPr>
          <p:cNvPicPr>
            <a:picLocks noChangeAspect="1"/>
          </p:cNvPicPr>
          <p:nvPr/>
        </p:nvPicPr>
        <p:blipFill>
          <a:blip r:embed="rId3"/>
          <a:stretch>
            <a:fillRect/>
          </a:stretch>
        </p:blipFill>
        <p:spPr>
          <a:xfrm>
            <a:off x="2495522" y="1121175"/>
            <a:ext cx="7719282" cy="5131909"/>
          </a:xfrm>
          <a:prstGeom prst="rect">
            <a:avLst/>
          </a:prstGeom>
        </p:spPr>
      </p:pic>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And these AI applications face some business challenges as surveyed by 250 executives on 152 technology projects.</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lnSpcReduction="10000"/>
          </a:bodyPr>
          <a:lstStyle/>
          <a:p>
            <a:r>
              <a:rPr lang="en-US" dirty="0"/>
              <a:t>Source: </a:t>
            </a:r>
            <a:r>
              <a:rPr lang="en-US" dirty="0">
                <a:hlinkClick r:id="rId4"/>
              </a:rPr>
              <a:t>https://hbr.org/2018/01/artificial-intelligence-for-the-real-world</a:t>
            </a:r>
            <a:endParaRPr lang="en-US" dirty="0"/>
          </a:p>
        </p:txBody>
      </p:sp>
      <p:sp>
        <p:nvSpPr>
          <p:cNvPr id="6" name="Rectangle 5">
            <a:extLst>
              <a:ext uri="{FF2B5EF4-FFF2-40B4-BE49-F238E27FC236}">
                <a16:creationId xmlns:a16="http://schemas.microsoft.com/office/drawing/2014/main" id="{AD73525C-F055-4F30-B4D9-7A64106EBA2A}"/>
              </a:ext>
            </a:extLst>
          </p:cNvPr>
          <p:cNvSpPr/>
          <p:nvPr/>
        </p:nvSpPr>
        <p:spPr>
          <a:xfrm>
            <a:off x="2284461" y="3148355"/>
            <a:ext cx="8782316"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324C0661-D22F-4A35-800F-C967A06B72BE}"/>
              </a:ext>
            </a:extLst>
          </p:cNvPr>
          <p:cNvSpPr/>
          <p:nvPr/>
        </p:nvSpPr>
        <p:spPr>
          <a:xfrm>
            <a:off x="2408286" y="4076717"/>
            <a:ext cx="8782316" cy="441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Rectangle 8">
            <a:extLst>
              <a:ext uri="{FF2B5EF4-FFF2-40B4-BE49-F238E27FC236}">
                <a16:creationId xmlns:a16="http://schemas.microsoft.com/office/drawing/2014/main" id="{F0F48791-34C1-4821-85C5-F49B63024A42}"/>
              </a:ext>
            </a:extLst>
          </p:cNvPr>
          <p:cNvSpPr/>
          <p:nvPr/>
        </p:nvSpPr>
        <p:spPr>
          <a:xfrm>
            <a:off x="2408286" y="4575555"/>
            <a:ext cx="8782316" cy="489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9D928A66-869D-435D-A3DA-FE8B570A3B21}"/>
              </a:ext>
            </a:extLst>
          </p:cNvPr>
          <p:cNvSpPr/>
          <p:nvPr/>
        </p:nvSpPr>
        <p:spPr>
          <a:xfrm>
            <a:off x="2343151" y="3607428"/>
            <a:ext cx="8782316" cy="42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2ADD888E-645D-49AE-8DD9-E6D360319831}"/>
              </a:ext>
            </a:extLst>
          </p:cNvPr>
          <p:cNvSpPr/>
          <p:nvPr/>
        </p:nvSpPr>
        <p:spPr>
          <a:xfrm>
            <a:off x="2284461" y="2638556"/>
            <a:ext cx="8782316" cy="42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Rectangle 11">
            <a:extLst>
              <a:ext uri="{FF2B5EF4-FFF2-40B4-BE49-F238E27FC236}">
                <a16:creationId xmlns:a16="http://schemas.microsoft.com/office/drawing/2014/main" id="{71BF5284-775F-4160-8E94-EE62F164F236}"/>
              </a:ext>
            </a:extLst>
          </p:cNvPr>
          <p:cNvSpPr/>
          <p:nvPr/>
        </p:nvSpPr>
        <p:spPr>
          <a:xfrm>
            <a:off x="2284461" y="5097290"/>
            <a:ext cx="8782316" cy="489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8509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In order to face those challenges, organization that are capturing value from data are investing in all the component of the insights value chain.</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6776637" cy="326127"/>
          </a:xfrm>
        </p:spPr>
        <p:txBody>
          <a:bodyPr>
            <a:normAutofit fontScale="85000" lnSpcReduction="10000"/>
          </a:bodyPr>
          <a:lstStyle/>
          <a:p>
            <a:r>
              <a:rPr lang="en-US" dirty="0"/>
              <a:t>Source: </a:t>
            </a:r>
            <a:r>
              <a:rPr lang="en-US" dirty="0">
                <a:hlinkClick r:id="rId2"/>
              </a:rPr>
              <a:t>https://www.mckinsey.com/business-functions/mckinsey-analytics/our-insights/achieving-business-impact-with-data</a:t>
            </a:r>
            <a:endParaRPr lang="en-US" dirty="0"/>
          </a:p>
        </p:txBody>
      </p:sp>
      <p:sp>
        <p:nvSpPr>
          <p:cNvPr id="7" name="AutoShape 4">
            <a:extLst>
              <a:ext uri="{FF2B5EF4-FFF2-40B4-BE49-F238E27FC236}">
                <a16:creationId xmlns:a16="http://schemas.microsoft.com/office/drawing/2014/main" id="{7D1D977F-37E8-416B-BC63-4E1F34257AC7}"/>
              </a:ext>
            </a:extLst>
          </p:cNvPr>
          <p:cNvSpPr>
            <a:spLocks noChangeAspect="1" noChangeArrowheads="1"/>
          </p:cNvSpPr>
          <p:nvPr/>
        </p:nvSpPr>
        <p:spPr bwMode="auto">
          <a:xfrm>
            <a:off x="5943599" y="3276599"/>
            <a:ext cx="1952625" cy="1952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descr="A screenshot of a cell phone&#10;&#10;Description automatically generated">
            <a:extLst>
              <a:ext uri="{FF2B5EF4-FFF2-40B4-BE49-F238E27FC236}">
                <a16:creationId xmlns:a16="http://schemas.microsoft.com/office/drawing/2014/main" id="{DF41D493-6790-453C-B6E0-99A2642D78BB}"/>
              </a:ext>
            </a:extLst>
          </p:cNvPr>
          <p:cNvPicPr>
            <a:picLocks noChangeAspect="1"/>
          </p:cNvPicPr>
          <p:nvPr/>
        </p:nvPicPr>
        <p:blipFill rotWithShape="1">
          <a:blip r:embed="rId3">
            <a:extLst>
              <a:ext uri="{28A0092B-C50C-407E-A947-70E740481C1C}">
                <a14:useLocalDpi xmlns:a14="http://schemas.microsoft.com/office/drawing/2010/main" val="0"/>
              </a:ext>
            </a:extLst>
          </a:blip>
          <a:srcRect t="11578" b="9263"/>
          <a:stretch/>
        </p:blipFill>
        <p:spPr>
          <a:xfrm>
            <a:off x="856840" y="1259576"/>
            <a:ext cx="9449619" cy="4807849"/>
          </a:xfrm>
          <a:prstGeom prst="rect">
            <a:avLst/>
          </a:prstGeom>
        </p:spPr>
      </p:pic>
    </p:spTree>
    <p:extLst>
      <p:ext uri="{BB962C8B-B14F-4D97-AF65-F5344CB8AC3E}">
        <p14:creationId xmlns:p14="http://schemas.microsoft.com/office/powerpoint/2010/main" val="3974653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ell phone&#10;&#10;Description automatically generated">
            <a:extLst>
              <a:ext uri="{FF2B5EF4-FFF2-40B4-BE49-F238E27FC236}">
                <a16:creationId xmlns:a16="http://schemas.microsoft.com/office/drawing/2014/main" id="{5BC1325C-67D3-4619-9EA8-039A3CF4E20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343150" y="1184451"/>
            <a:ext cx="7270950" cy="4934377"/>
          </a:xfrm>
        </p:spPr>
      </p:pic>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And when it comes to people, 6 different roles are to be played in organization to achieve success in integrating AI technologies.</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6776637" cy="326127"/>
          </a:xfrm>
        </p:spPr>
        <p:txBody>
          <a:bodyPr>
            <a:normAutofit fontScale="77500" lnSpcReduction="20000"/>
          </a:bodyPr>
          <a:lstStyle/>
          <a:p>
            <a:r>
              <a:rPr lang="en-US" dirty="0"/>
              <a:t>Source: </a:t>
            </a:r>
            <a:r>
              <a:rPr lang="en-US" dirty="0">
                <a:hlinkClick r:id="rId3"/>
              </a:rPr>
              <a:t>https://www.mckinsey.com/industries/retail/our-insights/geek-meets-chic-four-actions-to-jump-start-advanced-analytics-in-apparel</a:t>
            </a:r>
            <a:endParaRPr lang="en-US" dirty="0"/>
          </a:p>
        </p:txBody>
      </p:sp>
      <p:sp>
        <p:nvSpPr>
          <p:cNvPr id="9" name="Rectangle 8">
            <a:extLst>
              <a:ext uri="{FF2B5EF4-FFF2-40B4-BE49-F238E27FC236}">
                <a16:creationId xmlns:a16="http://schemas.microsoft.com/office/drawing/2014/main" id="{1F16666F-359B-4827-B55E-9BD9A8E0CD52}"/>
              </a:ext>
            </a:extLst>
          </p:cNvPr>
          <p:cNvSpPr/>
          <p:nvPr/>
        </p:nvSpPr>
        <p:spPr>
          <a:xfrm>
            <a:off x="3295650" y="2009775"/>
            <a:ext cx="10382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60AD650F-0F26-41B2-AE5F-B73BE89D28C8}"/>
              </a:ext>
            </a:extLst>
          </p:cNvPr>
          <p:cNvSpPr/>
          <p:nvPr/>
        </p:nvSpPr>
        <p:spPr>
          <a:xfrm>
            <a:off x="4333875" y="2009774"/>
            <a:ext cx="10382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5FAEFA40-158F-4E12-9BA1-53DA909C725A}"/>
              </a:ext>
            </a:extLst>
          </p:cNvPr>
          <p:cNvSpPr/>
          <p:nvPr/>
        </p:nvSpPr>
        <p:spPr>
          <a:xfrm>
            <a:off x="5372100" y="2009773"/>
            <a:ext cx="10382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Rectangle 11">
            <a:extLst>
              <a:ext uri="{FF2B5EF4-FFF2-40B4-BE49-F238E27FC236}">
                <a16:creationId xmlns:a16="http://schemas.microsoft.com/office/drawing/2014/main" id="{2CB42A0F-F8AC-427F-AF31-E114F0FE15DC}"/>
              </a:ext>
            </a:extLst>
          </p:cNvPr>
          <p:cNvSpPr/>
          <p:nvPr/>
        </p:nvSpPr>
        <p:spPr>
          <a:xfrm>
            <a:off x="6410325" y="2009772"/>
            <a:ext cx="10382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E682811-A5F8-488C-BFD9-75B8CB730DE4}"/>
              </a:ext>
            </a:extLst>
          </p:cNvPr>
          <p:cNvSpPr/>
          <p:nvPr/>
        </p:nvSpPr>
        <p:spPr>
          <a:xfrm>
            <a:off x="7448550" y="2009771"/>
            <a:ext cx="10382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4" name="Rectangle 13">
            <a:extLst>
              <a:ext uri="{FF2B5EF4-FFF2-40B4-BE49-F238E27FC236}">
                <a16:creationId xmlns:a16="http://schemas.microsoft.com/office/drawing/2014/main" id="{B3397547-66AF-4C88-BF44-644C20F74B34}"/>
              </a:ext>
            </a:extLst>
          </p:cNvPr>
          <p:cNvSpPr/>
          <p:nvPr/>
        </p:nvSpPr>
        <p:spPr>
          <a:xfrm>
            <a:off x="8486775" y="2009770"/>
            <a:ext cx="11273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8930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a:bodyPr>
          <a:lstStyle/>
          <a:p>
            <a:r>
              <a:rPr lang="en-US" dirty="0"/>
              <a:t>Summarizing my recommendations in a four-step framework for integrating AI technologies that can help your companies achieve its objectives</a:t>
            </a:r>
          </a:p>
        </p:txBody>
      </p:sp>
      <p:graphicFrame>
        <p:nvGraphicFramePr>
          <p:cNvPr id="3" name="Content Placeholder 2">
            <a:extLst>
              <a:ext uri="{FF2B5EF4-FFF2-40B4-BE49-F238E27FC236}">
                <a16:creationId xmlns:a16="http://schemas.microsoft.com/office/drawing/2014/main" id="{4A041F83-DBD9-427D-A762-5A8739576400}"/>
              </a:ext>
            </a:extLst>
          </p:cNvPr>
          <p:cNvGraphicFramePr>
            <a:graphicFrameLocks noGrp="1"/>
          </p:cNvGraphicFramePr>
          <p:nvPr>
            <p:ph sz="quarter" idx="10"/>
            <p:extLst>
              <p:ext uri="{D42A27DB-BD31-4B8C-83A1-F6EECF244321}">
                <p14:modId xmlns:p14="http://schemas.microsoft.com/office/powerpoint/2010/main" val="1046809150"/>
              </p:ext>
            </p:extLst>
          </p:nvPr>
        </p:nvGraphicFramePr>
        <p:xfrm>
          <a:off x="468313" y="1006997"/>
          <a:ext cx="11255375" cy="5104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p:txBody>
          <a:bodyPr>
            <a:normAutofit lnSpcReduction="10000"/>
          </a:bodyPr>
          <a:lstStyle/>
          <a:p>
            <a:r>
              <a:rPr lang="en-US" dirty="0"/>
              <a:t>Source: </a:t>
            </a:r>
            <a:r>
              <a:rPr lang="en-US" dirty="0">
                <a:hlinkClick r:id="rId7"/>
              </a:rPr>
              <a:t>https://hbr.org/2018/01/artificial-intelligence-for-the-real-world</a:t>
            </a:r>
            <a:endParaRPr lang="en-US" dirty="0"/>
          </a:p>
        </p:txBody>
      </p:sp>
    </p:spTree>
    <p:extLst>
      <p:ext uri="{BB962C8B-B14F-4D97-AF65-F5344CB8AC3E}">
        <p14:creationId xmlns:p14="http://schemas.microsoft.com/office/powerpoint/2010/main" val="49473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7C152D48-B2B5-4B0A-98BF-9A32ABFD09D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B102A00A-A7BC-4B0E-9AD5-177F553D710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4A5357CA-3032-4EE3-AC83-BCA157E0AC61}"/>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graphicEl>
                                              <a:dgm id="{7A1E6214-F44D-421E-9626-E6CCDFDC215C}"/>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graphicEl>
                                              <a:dgm id="{2BC50D2D-47C9-42B3-AD8F-CF68AB487349}"/>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graphicEl>
                                              <a:dgm id="{B3FE6B76-FBFB-49F8-B0D1-4427EF06CD0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0D25AB6A-E752-4FC7-A534-943834E69B5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875A5275-8033-4DA3-A6D7-93703DF6BA0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01D7EC76-BF60-4C40-A9A9-D3A6DF7311F3}"/>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graphicEl>
                                              <a:dgm id="{B367BBD5-CC23-403D-AC7D-0FB662BA5360}"/>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graphicEl>
                                              <a:dgm id="{A16E4C81-6536-47B1-9C7D-FC63970809F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Introduction to Power BI – </a:t>
            </a:r>
            <a:r>
              <a:rPr lang="en-US" sz="1800" kern="1200" dirty="0" err="1">
                <a:solidFill>
                  <a:schemeClr val="bg2"/>
                </a:solidFill>
                <a:latin typeface="Calibri" panose="020F0502020204030204" pitchFamily="34" charset="0"/>
                <a:cs typeface="Calibri" panose="020F0502020204030204" pitchFamily="34" charset="0"/>
              </a:rPr>
              <a:t>Elissar</a:t>
            </a:r>
            <a:endParaRPr lang="en-US" sz="1800" kern="1200"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58221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There is sizable investments in AI deals mainly in Turkey, UAE and Saudi Arabia and Executive are keeping an eye out on AI applications in their industry.</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3"/>
              </a:rPr>
              <a:t>https://info.microsoft.com/rs/157-GQE-382/images/report-SRGCM1065.pdf</a:t>
            </a:r>
            <a:endParaRPr lang="en-US" sz="900" dirty="0"/>
          </a:p>
        </p:txBody>
      </p:sp>
      <p:pic>
        <p:nvPicPr>
          <p:cNvPr id="7" name="Picture 6" descr="A close up of a device&#10;&#10;Description automatically generated">
            <a:extLst>
              <a:ext uri="{FF2B5EF4-FFF2-40B4-BE49-F238E27FC236}">
                <a16:creationId xmlns:a16="http://schemas.microsoft.com/office/drawing/2014/main" id="{918381D1-173A-42C9-88FC-14DF10C11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210" y="1323394"/>
            <a:ext cx="5247068" cy="4783276"/>
          </a:xfrm>
          <a:prstGeom prst="rect">
            <a:avLst/>
          </a:prstGeom>
        </p:spPr>
      </p:pic>
      <p:pic>
        <p:nvPicPr>
          <p:cNvPr id="4" name="Picture 3">
            <a:extLst>
              <a:ext uri="{FF2B5EF4-FFF2-40B4-BE49-F238E27FC236}">
                <a16:creationId xmlns:a16="http://schemas.microsoft.com/office/drawing/2014/main" id="{6A9ACAE6-0EBF-4F0E-A457-C794CB365F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144" y="1224143"/>
            <a:ext cx="4763066" cy="4981778"/>
          </a:xfrm>
          <a:prstGeom prst="rect">
            <a:avLst/>
          </a:prstGeom>
        </p:spPr>
      </p:pic>
    </p:spTree>
    <p:extLst>
      <p:ext uri="{BB962C8B-B14F-4D97-AF65-F5344CB8AC3E}">
        <p14:creationId xmlns:p14="http://schemas.microsoft.com/office/powerpoint/2010/main" val="2710326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What are business leaders saying about AI in the MENA region? [1/2]</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2"/>
              </a:rPr>
              <a:t>https://info.microsoft.com/rs/157-GQE-382/images/report-SRGCM1065.pdf</a:t>
            </a:r>
            <a:endParaRPr lang="en-US" sz="900" dirty="0"/>
          </a:p>
        </p:txBody>
      </p:sp>
      <p:grpSp>
        <p:nvGrpSpPr>
          <p:cNvPr id="21" name="Group 20">
            <a:extLst>
              <a:ext uri="{FF2B5EF4-FFF2-40B4-BE49-F238E27FC236}">
                <a16:creationId xmlns:a16="http://schemas.microsoft.com/office/drawing/2014/main" id="{C613AF91-B414-49C9-88DD-2BDEBC9D6DF4}"/>
              </a:ext>
            </a:extLst>
          </p:cNvPr>
          <p:cNvGrpSpPr/>
          <p:nvPr/>
        </p:nvGrpSpPr>
        <p:grpSpPr>
          <a:xfrm>
            <a:off x="409575" y="1188530"/>
            <a:ext cx="4087323" cy="1909059"/>
            <a:chOff x="409575" y="1188530"/>
            <a:chExt cx="4087323" cy="1909059"/>
          </a:xfrm>
        </p:grpSpPr>
        <p:sp>
          <p:nvSpPr>
            <p:cNvPr id="3" name="Rectangle 2">
              <a:extLst>
                <a:ext uri="{FF2B5EF4-FFF2-40B4-BE49-F238E27FC236}">
                  <a16:creationId xmlns:a16="http://schemas.microsoft.com/office/drawing/2014/main" id="{B5AD5786-AA38-4ECF-8327-2BD89F288A27}"/>
                </a:ext>
              </a:extLst>
            </p:cNvPr>
            <p:cNvSpPr/>
            <p:nvPr/>
          </p:nvSpPr>
          <p:spPr>
            <a:xfrm>
              <a:off x="763098" y="1343263"/>
              <a:ext cx="3733800" cy="1754326"/>
            </a:xfrm>
            <a:prstGeom prst="rect">
              <a:avLst/>
            </a:prstGeom>
          </p:spPr>
          <p:txBody>
            <a:bodyPr wrap="square">
              <a:spAutoFit/>
            </a:bodyPr>
            <a:lstStyle/>
            <a:p>
              <a:r>
                <a:rPr lang="en-US" b="1" dirty="0">
                  <a:solidFill>
                    <a:schemeClr val="tx1">
                      <a:lumMod val="50000"/>
                      <a:lumOff val="50000"/>
                    </a:schemeClr>
                  </a:solidFill>
                  <a:latin typeface="SegoePro-Bold"/>
                </a:rPr>
                <a:t>Even during an economic downturn investing in data makes sense as AI can provide significant cost advantages and</a:t>
              </a:r>
            </a:p>
            <a:p>
              <a:r>
                <a:rPr lang="en-US" b="1" dirty="0">
                  <a:solidFill>
                    <a:schemeClr val="tx1">
                      <a:lumMod val="50000"/>
                      <a:lumOff val="50000"/>
                    </a:schemeClr>
                  </a:solidFill>
                  <a:latin typeface="SegoePro-Bold"/>
                </a:rPr>
                <a:t>efficiencies.</a:t>
              </a:r>
            </a:p>
            <a:p>
              <a:r>
                <a:rPr lang="en-US" b="1" dirty="0">
                  <a:solidFill>
                    <a:schemeClr val="tx1">
                      <a:lumMod val="50000"/>
                      <a:lumOff val="50000"/>
                    </a:schemeClr>
                  </a:solidFill>
                  <a:latin typeface="SegoePro-Bold"/>
                </a:rPr>
                <a:t>—</a:t>
              </a:r>
              <a:r>
                <a:rPr lang="en-US" b="1" dirty="0">
                  <a:solidFill>
                    <a:srgbClr val="033573"/>
                  </a:solidFill>
                  <a:latin typeface="SegoePro-Bold"/>
                </a:rPr>
                <a:t> </a:t>
              </a:r>
              <a:r>
                <a:rPr lang="en-US" b="1" dirty="0">
                  <a:solidFill>
                    <a:schemeClr val="accent2"/>
                  </a:solidFill>
                  <a:latin typeface="SegoePro-Bold"/>
                </a:rPr>
                <a:t>Emaar</a:t>
              </a:r>
              <a:endParaRPr lang="en-US" dirty="0">
                <a:solidFill>
                  <a:schemeClr val="accent2"/>
                </a:solidFill>
              </a:endParaRPr>
            </a:p>
          </p:txBody>
        </p:sp>
        <p:pic>
          <p:nvPicPr>
            <p:cNvPr id="17" name="Graphic 16" descr="Open quotation mark">
              <a:extLst>
                <a:ext uri="{FF2B5EF4-FFF2-40B4-BE49-F238E27FC236}">
                  <a16:creationId xmlns:a16="http://schemas.microsoft.com/office/drawing/2014/main" id="{FBC880CF-AAD8-4B4C-B5FC-BBDE5B4312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575" y="1188530"/>
              <a:ext cx="457200" cy="457200"/>
            </a:xfrm>
            <a:prstGeom prst="rect">
              <a:avLst/>
            </a:prstGeom>
          </p:spPr>
        </p:pic>
      </p:grpSp>
      <p:grpSp>
        <p:nvGrpSpPr>
          <p:cNvPr id="22" name="Group 21">
            <a:extLst>
              <a:ext uri="{FF2B5EF4-FFF2-40B4-BE49-F238E27FC236}">
                <a16:creationId xmlns:a16="http://schemas.microsoft.com/office/drawing/2014/main" id="{96E0DB10-9B79-4426-82C2-B120A5F1534C}"/>
              </a:ext>
            </a:extLst>
          </p:cNvPr>
          <p:cNvGrpSpPr/>
          <p:nvPr/>
        </p:nvGrpSpPr>
        <p:grpSpPr>
          <a:xfrm>
            <a:off x="2401398" y="3200400"/>
            <a:ext cx="3847002" cy="2360484"/>
            <a:chOff x="2401398" y="3200400"/>
            <a:chExt cx="3847002" cy="2360484"/>
          </a:xfrm>
        </p:grpSpPr>
        <p:sp>
          <p:nvSpPr>
            <p:cNvPr id="11" name="Rectangle 10">
              <a:extLst>
                <a:ext uri="{FF2B5EF4-FFF2-40B4-BE49-F238E27FC236}">
                  <a16:creationId xmlns:a16="http://schemas.microsoft.com/office/drawing/2014/main" id="{5C2B5939-8570-42DC-AA8A-34D78761C6A3}"/>
                </a:ext>
              </a:extLst>
            </p:cNvPr>
            <p:cNvSpPr/>
            <p:nvPr/>
          </p:nvSpPr>
          <p:spPr>
            <a:xfrm>
              <a:off x="2745397" y="3252560"/>
              <a:ext cx="3503003" cy="2308324"/>
            </a:xfrm>
            <a:prstGeom prst="rect">
              <a:avLst/>
            </a:prstGeom>
          </p:spPr>
          <p:txBody>
            <a:bodyPr wrap="square">
              <a:spAutoFit/>
            </a:bodyPr>
            <a:lstStyle/>
            <a:p>
              <a:r>
                <a:rPr lang="en-US" b="1" dirty="0">
                  <a:solidFill>
                    <a:schemeClr val="tx1">
                      <a:lumMod val="50000"/>
                      <a:lumOff val="50000"/>
                    </a:schemeClr>
                  </a:solidFill>
                  <a:latin typeface="SegoePro-Bold"/>
                </a:rPr>
                <a:t>Solution offerings in the</a:t>
              </a:r>
            </a:p>
            <a:p>
              <a:r>
                <a:rPr lang="en-US" b="1" dirty="0">
                  <a:solidFill>
                    <a:schemeClr val="tx1">
                      <a:lumMod val="50000"/>
                      <a:lumOff val="50000"/>
                    </a:schemeClr>
                  </a:solidFill>
                  <a:latin typeface="SegoePro-Bold"/>
                </a:rPr>
                <a:t>market must be very mature</a:t>
              </a:r>
            </a:p>
            <a:p>
              <a:r>
                <a:rPr lang="en-US" b="1" dirty="0">
                  <a:solidFill>
                    <a:schemeClr val="tx1">
                      <a:lumMod val="50000"/>
                      <a:lumOff val="50000"/>
                    </a:schemeClr>
                  </a:solidFill>
                  <a:latin typeface="SegoePro-Bold"/>
                </a:rPr>
                <a:t>before companies invest in it,</a:t>
              </a:r>
            </a:p>
            <a:p>
              <a:r>
                <a:rPr lang="en-US" b="1" dirty="0">
                  <a:solidFill>
                    <a:schemeClr val="tx1">
                      <a:lumMod val="50000"/>
                      <a:lumOff val="50000"/>
                    </a:schemeClr>
                  </a:solidFill>
                  <a:latin typeface="SegoePro-Bold"/>
                </a:rPr>
                <a:t>there is a lot of </a:t>
              </a:r>
              <a:r>
                <a:rPr lang="en-US" b="1" dirty="0" err="1">
                  <a:solidFill>
                    <a:schemeClr val="tx1">
                      <a:lumMod val="50000"/>
                      <a:lumOff val="50000"/>
                    </a:schemeClr>
                  </a:solidFill>
                  <a:latin typeface="SegoePro-Bold"/>
                </a:rPr>
                <a:t>Powerpoint</a:t>
              </a:r>
              <a:endParaRPr lang="en-US" b="1" dirty="0">
                <a:solidFill>
                  <a:schemeClr val="tx1">
                    <a:lumMod val="50000"/>
                    <a:lumOff val="50000"/>
                  </a:schemeClr>
                </a:solidFill>
                <a:latin typeface="SegoePro-Bold"/>
              </a:endParaRPr>
            </a:p>
            <a:p>
              <a:r>
                <a:rPr lang="en-US" b="1" dirty="0">
                  <a:solidFill>
                    <a:schemeClr val="tx1">
                      <a:lumMod val="50000"/>
                      <a:lumOff val="50000"/>
                    </a:schemeClr>
                  </a:solidFill>
                  <a:latin typeface="SegoePro-Bold"/>
                </a:rPr>
                <a:t>and not enough working</a:t>
              </a:r>
            </a:p>
            <a:p>
              <a:r>
                <a:rPr lang="en-US" b="1" dirty="0">
                  <a:solidFill>
                    <a:schemeClr val="tx1">
                      <a:lumMod val="50000"/>
                      <a:lumOff val="50000"/>
                    </a:schemeClr>
                  </a:solidFill>
                  <a:latin typeface="SegoePro-Bold"/>
                </a:rPr>
                <a:t>solutions with proven</a:t>
              </a:r>
            </a:p>
            <a:p>
              <a:r>
                <a:rPr lang="en-US" b="1" dirty="0">
                  <a:solidFill>
                    <a:schemeClr val="tx1">
                      <a:lumMod val="50000"/>
                      <a:lumOff val="50000"/>
                    </a:schemeClr>
                  </a:solidFill>
                  <a:latin typeface="SegoePro-Bold"/>
                </a:rPr>
                <a:t>examples.</a:t>
              </a:r>
            </a:p>
            <a:p>
              <a:r>
                <a:rPr lang="en-US" b="1" dirty="0">
                  <a:solidFill>
                    <a:schemeClr val="tx1">
                      <a:lumMod val="50000"/>
                      <a:lumOff val="50000"/>
                    </a:schemeClr>
                  </a:solidFill>
                  <a:latin typeface="SegoePro-Bold"/>
                </a:rPr>
                <a:t>— </a:t>
              </a:r>
              <a:r>
                <a:rPr lang="en-US" b="1" dirty="0">
                  <a:solidFill>
                    <a:schemeClr val="accent2"/>
                  </a:solidFill>
                  <a:latin typeface="SegoePro-Bold"/>
                </a:rPr>
                <a:t>Arab Potash Company</a:t>
              </a:r>
              <a:endParaRPr lang="en-US" dirty="0">
                <a:solidFill>
                  <a:schemeClr val="accent2"/>
                </a:solidFill>
              </a:endParaRPr>
            </a:p>
          </p:txBody>
        </p:sp>
        <p:pic>
          <p:nvPicPr>
            <p:cNvPr id="18" name="Graphic 17" descr="Open quotation mark">
              <a:extLst>
                <a:ext uri="{FF2B5EF4-FFF2-40B4-BE49-F238E27FC236}">
                  <a16:creationId xmlns:a16="http://schemas.microsoft.com/office/drawing/2014/main" id="{0E4E4084-4D35-48DC-9162-F5EBC0FE7B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1398" y="3200400"/>
              <a:ext cx="457200" cy="457200"/>
            </a:xfrm>
            <a:prstGeom prst="rect">
              <a:avLst/>
            </a:prstGeom>
          </p:spPr>
        </p:pic>
      </p:grpSp>
      <p:grpSp>
        <p:nvGrpSpPr>
          <p:cNvPr id="24" name="Group 23">
            <a:extLst>
              <a:ext uri="{FF2B5EF4-FFF2-40B4-BE49-F238E27FC236}">
                <a16:creationId xmlns:a16="http://schemas.microsoft.com/office/drawing/2014/main" id="{1A8A2E33-3F32-40E7-B5F0-FAE36F34F419}"/>
              </a:ext>
            </a:extLst>
          </p:cNvPr>
          <p:cNvGrpSpPr/>
          <p:nvPr/>
        </p:nvGrpSpPr>
        <p:grpSpPr>
          <a:xfrm>
            <a:off x="6805612" y="4038443"/>
            <a:ext cx="4586287" cy="1001931"/>
            <a:chOff x="6805612" y="4038443"/>
            <a:chExt cx="4586287" cy="1001931"/>
          </a:xfrm>
        </p:grpSpPr>
        <p:sp>
          <p:nvSpPr>
            <p:cNvPr id="8" name="Rectangle 7">
              <a:extLst>
                <a:ext uri="{FF2B5EF4-FFF2-40B4-BE49-F238E27FC236}">
                  <a16:creationId xmlns:a16="http://schemas.microsoft.com/office/drawing/2014/main" id="{3D77052D-F14C-4F76-B239-B0F14F650281}"/>
                </a:ext>
              </a:extLst>
            </p:cNvPr>
            <p:cNvSpPr/>
            <p:nvPr/>
          </p:nvSpPr>
          <p:spPr>
            <a:xfrm>
              <a:off x="7145946" y="4117044"/>
              <a:ext cx="4245953" cy="923330"/>
            </a:xfrm>
            <a:prstGeom prst="rect">
              <a:avLst/>
            </a:prstGeom>
          </p:spPr>
          <p:txBody>
            <a:bodyPr wrap="square">
              <a:spAutoFit/>
            </a:bodyPr>
            <a:lstStyle/>
            <a:p>
              <a:r>
                <a:rPr lang="en-US" b="1" dirty="0">
                  <a:solidFill>
                    <a:schemeClr val="tx1">
                      <a:lumMod val="50000"/>
                      <a:lumOff val="50000"/>
                    </a:schemeClr>
                  </a:solidFill>
                  <a:latin typeface="SegoePro-Bold"/>
                </a:rPr>
                <a:t>AI isn’t only about new technology, it’s a new way of thinking.</a:t>
              </a:r>
            </a:p>
            <a:p>
              <a:r>
                <a:rPr lang="en-US" b="1" dirty="0">
                  <a:solidFill>
                    <a:schemeClr val="tx1">
                      <a:lumMod val="50000"/>
                      <a:lumOff val="50000"/>
                    </a:schemeClr>
                  </a:solidFill>
                  <a:latin typeface="SegoePro-Bold"/>
                </a:rPr>
                <a:t>— </a:t>
              </a:r>
              <a:r>
                <a:rPr lang="en-US" b="1" dirty="0">
                  <a:solidFill>
                    <a:schemeClr val="accent2"/>
                  </a:solidFill>
                  <a:latin typeface="SegoePro-Bold"/>
                </a:rPr>
                <a:t>First Abu Dhabi Bank</a:t>
              </a:r>
              <a:endParaRPr lang="en-US" dirty="0">
                <a:solidFill>
                  <a:schemeClr val="accent2"/>
                </a:solidFill>
              </a:endParaRPr>
            </a:p>
          </p:txBody>
        </p:sp>
        <p:pic>
          <p:nvPicPr>
            <p:cNvPr id="19" name="Graphic 18" descr="Open quotation mark">
              <a:extLst>
                <a:ext uri="{FF2B5EF4-FFF2-40B4-BE49-F238E27FC236}">
                  <a16:creationId xmlns:a16="http://schemas.microsoft.com/office/drawing/2014/main" id="{984090C8-20E4-4358-9209-30A2D728AF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5612" y="4038443"/>
              <a:ext cx="457200" cy="457200"/>
            </a:xfrm>
            <a:prstGeom prst="rect">
              <a:avLst/>
            </a:prstGeom>
          </p:spPr>
        </p:pic>
      </p:grpSp>
      <p:grpSp>
        <p:nvGrpSpPr>
          <p:cNvPr id="23" name="Group 22">
            <a:extLst>
              <a:ext uri="{FF2B5EF4-FFF2-40B4-BE49-F238E27FC236}">
                <a16:creationId xmlns:a16="http://schemas.microsoft.com/office/drawing/2014/main" id="{E977D455-C590-4BD1-8699-E19701ABD3DE}"/>
              </a:ext>
            </a:extLst>
          </p:cNvPr>
          <p:cNvGrpSpPr/>
          <p:nvPr/>
        </p:nvGrpSpPr>
        <p:grpSpPr>
          <a:xfrm>
            <a:off x="7476029" y="1150430"/>
            <a:ext cx="4077796" cy="2102130"/>
            <a:chOff x="7476029" y="1150430"/>
            <a:chExt cx="4077796" cy="2102130"/>
          </a:xfrm>
        </p:grpSpPr>
        <p:sp>
          <p:nvSpPr>
            <p:cNvPr id="12" name="Rectangle 11">
              <a:extLst>
                <a:ext uri="{FF2B5EF4-FFF2-40B4-BE49-F238E27FC236}">
                  <a16:creationId xmlns:a16="http://schemas.microsoft.com/office/drawing/2014/main" id="{9A041556-02CA-481F-960F-4D572C3E4697}"/>
                </a:ext>
              </a:extLst>
            </p:cNvPr>
            <p:cNvSpPr/>
            <p:nvPr/>
          </p:nvSpPr>
          <p:spPr>
            <a:xfrm>
              <a:off x="7820025" y="1221235"/>
              <a:ext cx="3733800" cy="2031325"/>
            </a:xfrm>
            <a:prstGeom prst="rect">
              <a:avLst/>
            </a:prstGeom>
          </p:spPr>
          <p:txBody>
            <a:bodyPr wrap="square">
              <a:spAutoFit/>
            </a:bodyPr>
            <a:lstStyle/>
            <a:p>
              <a:r>
                <a:rPr lang="en-US" b="1" dirty="0">
                  <a:solidFill>
                    <a:schemeClr val="tx1">
                      <a:lumMod val="50000"/>
                      <a:lumOff val="50000"/>
                    </a:schemeClr>
                  </a:solidFill>
                  <a:latin typeface="SegoePro-Bold"/>
                </a:rPr>
                <a:t>With AI, we understand our customer’s</a:t>
              </a:r>
            </a:p>
            <a:p>
              <a:r>
                <a:rPr lang="en-US" b="1" dirty="0" err="1">
                  <a:solidFill>
                    <a:schemeClr val="tx1">
                      <a:lumMod val="50000"/>
                      <a:lumOff val="50000"/>
                    </a:schemeClr>
                  </a:solidFill>
                  <a:latin typeface="SegoePro-Bold"/>
                </a:rPr>
                <a:t>behaviour</a:t>
              </a:r>
              <a:r>
                <a:rPr lang="en-US" b="1" dirty="0">
                  <a:solidFill>
                    <a:schemeClr val="tx1">
                      <a:lumMod val="50000"/>
                      <a:lumOff val="50000"/>
                    </a:schemeClr>
                  </a:solidFill>
                  <a:latin typeface="SegoePro-Bold"/>
                </a:rPr>
                <a:t>, needs and preferences better and</a:t>
              </a:r>
            </a:p>
            <a:p>
              <a:r>
                <a:rPr lang="en-US" b="1" dirty="0">
                  <a:solidFill>
                    <a:schemeClr val="tx1">
                      <a:lumMod val="50000"/>
                      <a:lumOff val="50000"/>
                    </a:schemeClr>
                  </a:solidFill>
                  <a:latin typeface="SegoePro-Bold"/>
                </a:rPr>
                <a:t>offer customized marketing campaigns.</a:t>
              </a:r>
            </a:p>
            <a:p>
              <a:r>
                <a:rPr lang="en-US" b="1" dirty="0">
                  <a:solidFill>
                    <a:schemeClr val="tx1">
                      <a:lumMod val="50000"/>
                      <a:lumOff val="50000"/>
                    </a:schemeClr>
                  </a:solidFill>
                  <a:latin typeface="SegoePro-Bold"/>
                </a:rPr>
                <a:t>— </a:t>
              </a:r>
              <a:r>
                <a:rPr lang="en-US" b="1" dirty="0" err="1">
                  <a:solidFill>
                    <a:schemeClr val="accent2"/>
                  </a:solidFill>
                  <a:latin typeface="SegoePro-Bold"/>
                </a:rPr>
                <a:t>Opet</a:t>
              </a:r>
              <a:r>
                <a:rPr lang="en-US" b="1" dirty="0">
                  <a:solidFill>
                    <a:schemeClr val="accent2"/>
                  </a:solidFill>
                  <a:latin typeface="SegoePro-Bold"/>
                </a:rPr>
                <a:t> </a:t>
              </a:r>
              <a:r>
                <a:rPr lang="en-US" b="1" dirty="0" err="1">
                  <a:solidFill>
                    <a:schemeClr val="accent2"/>
                  </a:solidFill>
                  <a:latin typeface="SegoePro-Bold"/>
                </a:rPr>
                <a:t>Petrolcülük</a:t>
              </a:r>
              <a:r>
                <a:rPr lang="en-US" b="1" dirty="0">
                  <a:solidFill>
                    <a:schemeClr val="accent2"/>
                  </a:solidFill>
                  <a:latin typeface="SegoePro-Bold"/>
                </a:rPr>
                <a:t> A.Ş.</a:t>
              </a:r>
            </a:p>
          </p:txBody>
        </p:sp>
        <p:pic>
          <p:nvPicPr>
            <p:cNvPr id="20" name="Graphic 19" descr="Open quotation mark">
              <a:extLst>
                <a:ext uri="{FF2B5EF4-FFF2-40B4-BE49-F238E27FC236}">
                  <a16:creationId xmlns:a16="http://schemas.microsoft.com/office/drawing/2014/main" id="{D863CF89-82D1-4395-B29A-D41ECF3C71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6029" y="1150430"/>
              <a:ext cx="457200" cy="457200"/>
            </a:xfrm>
            <a:prstGeom prst="rect">
              <a:avLst/>
            </a:prstGeom>
          </p:spPr>
        </p:pic>
      </p:grpSp>
    </p:spTree>
    <p:extLst>
      <p:ext uri="{BB962C8B-B14F-4D97-AF65-F5344CB8AC3E}">
        <p14:creationId xmlns:p14="http://schemas.microsoft.com/office/powerpoint/2010/main" val="109915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lstStyle/>
          <a:p>
            <a:r>
              <a:rPr lang="en-US" dirty="0"/>
              <a:t>What are business leaders saying about AI in the MENA region? [2/2]</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2"/>
              </a:rPr>
              <a:t>https://info.microsoft.com/rs/157-GQE-382/images/report-SRGCM1065.pdf</a:t>
            </a:r>
            <a:endParaRPr lang="en-US" sz="900" dirty="0"/>
          </a:p>
        </p:txBody>
      </p:sp>
      <p:grpSp>
        <p:nvGrpSpPr>
          <p:cNvPr id="4" name="Group 3">
            <a:extLst>
              <a:ext uri="{FF2B5EF4-FFF2-40B4-BE49-F238E27FC236}">
                <a16:creationId xmlns:a16="http://schemas.microsoft.com/office/drawing/2014/main" id="{5B9ABD1A-C9B5-402F-A881-8738A08BF376}"/>
              </a:ext>
            </a:extLst>
          </p:cNvPr>
          <p:cNvGrpSpPr/>
          <p:nvPr/>
        </p:nvGrpSpPr>
        <p:grpSpPr>
          <a:xfrm>
            <a:off x="317307" y="1221740"/>
            <a:ext cx="3473643" cy="2429591"/>
            <a:chOff x="317307" y="1221740"/>
            <a:chExt cx="3473643" cy="2429591"/>
          </a:xfrm>
        </p:grpSpPr>
        <p:sp>
          <p:nvSpPr>
            <p:cNvPr id="13" name="Rectangle 12">
              <a:extLst>
                <a:ext uri="{FF2B5EF4-FFF2-40B4-BE49-F238E27FC236}">
                  <a16:creationId xmlns:a16="http://schemas.microsoft.com/office/drawing/2014/main" id="{56C96765-8DAF-47A2-B8F8-B16E5A1994A4}"/>
                </a:ext>
              </a:extLst>
            </p:cNvPr>
            <p:cNvSpPr/>
            <p:nvPr/>
          </p:nvSpPr>
          <p:spPr>
            <a:xfrm>
              <a:off x="622890" y="1343007"/>
              <a:ext cx="3168060" cy="2308324"/>
            </a:xfrm>
            <a:prstGeom prst="rect">
              <a:avLst/>
            </a:prstGeom>
          </p:spPr>
          <p:txBody>
            <a:bodyPr wrap="square">
              <a:spAutoFit/>
            </a:bodyPr>
            <a:lstStyle/>
            <a:p>
              <a:r>
                <a:rPr lang="en-US" b="1" dirty="0">
                  <a:solidFill>
                    <a:schemeClr val="tx1">
                      <a:lumMod val="50000"/>
                      <a:lumOff val="50000"/>
                    </a:schemeClr>
                  </a:solidFill>
                  <a:latin typeface="SegoePro-Bold"/>
                </a:rPr>
                <a:t>Within the new working</a:t>
              </a:r>
            </a:p>
            <a:p>
              <a:r>
                <a:rPr lang="en-US" b="1" dirty="0">
                  <a:solidFill>
                    <a:schemeClr val="tx1">
                      <a:lumMod val="50000"/>
                      <a:lumOff val="50000"/>
                    </a:schemeClr>
                  </a:solidFill>
                  <a:latin typeface="SegoePro-Bold"/>
                </a:rPr>
                <a:t>habits of the sector,</a:t>
              </a:r>
            </a:p>
            <a:p>
              <a:r>
                <a:rPr lang="en-US" b="1" dirty="0">
                  <a:solidFill>
                    <a:schemeClr val="tx1">
                      <a:lumMod val="50000"/>
                      <a:lumOff val="50000"/>
                    </a:schemeClr>
                  </a:solidFill>
                  <a:latin typeface="SegoePro-Bold"/>
                </a:rPr>
                <a:t>productivity and simplicity</a:t>
              </a:r>
            </a:p>
            <a:p>
              <a:r>
                <a:rPr lang="en-US" b="1" dirty="0">
                  <a:solidFill>
                    <a:schemeClr val="tx1">
                      <a:lumMod val="50000"/>
                      <a:lumOff val="50000"/>
                    </a:schemeClr>
                  </a:solidFill>
                  <a:latin typeface="SegoePro-Bold"/>
                </a:rPr>
                <a:t>strategies can be reached</a:t>
              </a:r>
            </a:p>
            <a:p>
              <a:r>
                <a:rPr lang="en-US" b="1" dirty="0">
                  <a:solidFill>
                    <a:schemeClr val="tx1">
                      <a:lumMod val="50000"/>
                      <a:lumOff val="50000"/>
                    </a:schemeClr>
                  </a:solidFill>
                  <a:latin typeface="SegoePro-Bold"/>
                </a:rPr>
                <a:t>via analyzing the data</a:t>
              </a:r>
            </a:p>
            <a:p>
              <a:r>
                <a:rPr lang="en-US" b="1" dirty="0">
                  <a:solidFill>
                    <a:schemeClr val="tx1">
                      <a:lumMod val="50000"/>
                      <a:lumOff val="50000"/>
                    </a:schemeClr>
                  </a:solidFill>
                  <a:latin typeface="SegoePro-Bold"/>
                </a:rPr>
                <a:t>with advanced analytics &amp;</a:t>
              </a:r>
            </a:p>
            <a:p>
              <a:r>
                <a:rPr lang="en-US" b="1" dirty="0">
                  <a:solidFill>
                    <a:schemeClr val="tx1">
                      <a:lumMod val="50000"/>
                      <a:lumOff val="50000"/>
                    </a:schemeClr>
                  </a:solidFill>
                  <a:latin typeface="SegoePro-Bold"/>
                </a:rPr>
                <a:t>artificial intelligence.</a:t>
              </a:r>
            </a:p>
            <a:p>
              <a:r>
                <a:rPr lang="en-US" b="1" dirty="0">
                  <a:solidFill>
                    <a:schemeClr val="tx1">
                      <a:lumMod val="50000"/>
                      <a:lumOff val="50000"/>
                    </a:schemeClr>
                  </a:solidFill>
                  <a:latin typeface="SegoePro-Bold"/>
                </a:rPr>
                <a:t>— </a:t>
              </a:r>
              <a:r>
                <a:rPr lang="en-US" b="1" dirty="0">
                  <a:solidFill>
                    <a:schemeClr val="accent2"/>
                  </a:solidFill>
                  <a:latin typeface="SegoePro-Bold"/>
                </a:rPr>
                <a:t>Allianz Turkey</a:t>
              </a:r>
              <a:endParaRPr lang="en-US" dirty="0">
                <a:solidFill>
                  <a:schemeClr val="accent2"/>
                </a:solidFill>
              </a:endParaRPr>
            </a:p>
          </p:txBody>
        </p:sp>
        <p:pic>
          <p:nvPicPr>
            <p:cNvPr id="16" name="Graphic 15" descr="Open quotation mark">
              <a:extLst>
                <a:ext uri="{FF2B5EF4-FFF2-40B4-BE49-F238E27FC236}">
                  <a16:creationId xmlns:a16="http://schemas.microsoft.com/office/drawing/2014/main" id="{E10109EB-C951-4588-AEA2-4284B19526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7307" y="1221740"/>
              <a:ext cx="457200" cy="457200"/>
            </a:xfrm>
            <a:prstGeom prst="rect">
              <a:avLst/>
            </a:prstGeom>
          </p:spPr>
        </p:pic>
      </p:grpSp>
      <p:grpSp>
        <p:nvGrpSpPr>
          <p:cNvPr id="21" name="Group 20">
            <a:extLst>
              <a:ext uri="{FF2B5EF4-FFF2-40B4-BE49-F238E27FC236}">
                <a16:creationId xmlns:a16="http://schemas.microsoft.com/office/drawing/2014/main" id="{BFA353BB-AC60-4298-83C9-A89F4D212471}"/>
              </a:ext>
            </a:extLst>
          </p:cNvPr>
          <p:cNvGrpSpPr/>
          <p:nvPr/>
        </p:nvGrpSpPr>
        <p:grpSpPr>
          <a:xfrm>
            <a:off x="4841682" y="1193147"/>
            <a:ext cx="7225453" cy="1574497"/>
            <a:chOff x="4841682" y="1193147"/>
            <a:chExt cx="7225453" cy="1574497"/>
          </a:xfrm>
        </p:grpSpPr>
        <p:sp>
          <p:nvSpPr>
            <p:cNvPr id="14" name="Rectangle 13">
              <a:extLst>
                <a:ext uri="{FF2B5EF4-FFF2-40B4-BE49-F238E27FC236}">
                  <a16:creationId xmlns:a16="http://schemas.microsoft.com/office/drawing/2014/main" id="{09FD896E-0C54-4DF5-9EB7-29F98E2768B6}"/>
                </a:ext>
              </a:extLst>
            </p:cNvPr>
            <p:cNvSpPr/>
            <p:nvPr/>
          </p:nvSpPr>
          <p:spPr>
            <a:xfrm>
              <a:off x="5154065" y="1290316"/>
              <a:ext cx="6913070" cy="1477328"/>
            </a:xfrm>
            <a:prstGeom prst="rect">
              <a:avLst/>
            </a:prstGeom>
          </p:spPr>
          <p:txBody>
            <a:bodyPr wrap="square">
              <a:spAutoFit/>
            </a:bodyPr>
            <a:lstStyle/>
            <a:p>
              <a:r>
                <a:rPr lang="en-US" b="1" dirty="0">
                  <a:solidFill>
                    <a:schemeClr val="tx1">
                      <a:lumMod val="50000"/>
                      <a:lumOff val="50000"/>
                    </a:schemeClr>
                  </a:solidFill>
                  <a:latin typeface="SegoePro-Bold"/>
                </a:rPr>
                <a:t>We have been using AI mainly for automation to maximize</a:t>
              </a:r>
            </a:p>
            <a:p>
              <a:r>
                <a:rPr lang="en-US" b="1" dirty="0">
                  <a:solidFill>
                    <a:schemeClr val="tx1">
                      <a:lumMod val="50000"/>
                      <a:lumOff val="50000"/>
                    </a:schemeClr>
                  </a:solidFill>
                  <a:latin typeface="SegoePro-Bold"/>
                </a:rPr>
                <a:t>efficiency and increase accuracy, and currently are working</a:t>
              </a:r>
            </a:p>
            <a:p>
              <a:r>
                <a:rPr lang="en-US" b="1" dirty="0">
                  <a:solidFill>
                    <a:schemeClr val="tx1">
                      <a:lumMod val="50000"/>
                      <a:lumOff val="50000"/>
                    </a:schemeClr>
                  </a:solidFill>
                  <a:latin typeface="SegoePro-Bold"/>
                </a:rPr>
                <a:t>to use AI for predicting demand and consumers’ buying</a:t>
              </a:r>
            </a:p>
            <a:p>
              <a:r>
                <a:rPr lang="en-US" b="1" dirty="0" err="1">
                  <a:solidFill>
                    <a:schemeClr val="tx1">
                      <a:lumMod val="50000"/>
                      <a:lumOff val="50000"/>
                    </a:schemeClr>
                  </a:solidFill>
                  <a:latin typeface="SegoePro-Bold"/>
                </a:rPr>
                <a:t>behaviour</a:t>
              </a:r>
              <a:r>
                <a:rPr lang="en-US" b="1" dirty="0">
                  <a:solidFill>
                    <a:schemeClr val="tx1">
                      <a:lumMod val="50000"/>
                      <a:lumOff val="50000"/>
                    </a:schemeClr>
                  </a:solidFill>
                  <a:latin typeface="SegoePro-Bold"/>
                </a:rPr>
                <a:t>.</a:t>
              </a:r>
            </a:p>
            <a:p>
              <a:r>
                <a:rPr lang="en-US" b="1" dirty="0">
                  <a:solidFill>
                    <a:schemeClr val="tx1">
                      <a:lumMod val="50000"/>
                      <a:lumOff val="50000"/>
                    </a:schemeClr>
                  </a:solidFill>
                  <a:latin typeface="SegoePro-Bold"/>
                </a:rPr>
                <a:t>― </a:t>
              </a:r>
              <a:r>
                <a:rPr lang="en-US" b="1" dirty="0">
                  <a:solidFill>
                    <a:schemeClr val="accent2"/>
                  </a:solidFill>
                  <a:latin typeface="SegoePro-Bold"/>
                </a:rPr>
                <a:t>Nader Group</a:t>
              </a:r>
            </a:p>
          </p:txBody>
        </p:sp>
        <p:pic>
          <p:nvPicPr>
            <p:cNvPr id="17" name="Graphic 16" descr="Open quotation mark">
              <a:extLst>
                <a:ext uri="{FF2B5EF4-FFF2-40B4-BE49-F238E27FC236}">
                  <a16:creationId xmlns:a16="http://schemas.microsoft.com/office/drawing/2014/main" id="{DFFAACAB-5A2C-4C14-A291-D3B626FBC3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1682" y="1193147"/>
              <a:ext cx="457200" cy="457200"/>
            </a:xfrm>
            <a:prstGeom prst="rect">
              <a:avLst/>
            </a:prstGeom>
          </p:spPr>
        </p:pic>
      </p:grpSp>
      <p:grpSp>
        <p:nvGrpSpPr>
          <p:cNvPr id="6" name="Group 5">
            <a:extLst>
              <a:ext uri="{FF2B5EF4-FFF2-40B4-BE49-F238E27FC236}">
                <a16:creationId xmlns:a16="http://schemas.microsoft.com/office/drawing/2014/main" id="{984B434C-DE7D-4D0F-AE91-C1C50AD0D30B}"/>
              </a:ext>
            </a:extLst>
          </p:cNvPr>
          <p:cNvGrpSpPr/>
          <p:nvPr/>
        </p:nvGrpSpPr>
        <p:grpSpPr>
          <a:xfrm>
            <a:off x="3371850" y="3203656"/>
            <a:ext cx="6410325" cy="1015283"/>
            <a:chOff x="3371850" y="3203656"/>
            <a:chExt cx="6410325" cy="1015283"/>
          </a:xfrm>
        </p:grpSpPr>
        <p:sp>
          <p:nvSpPr>
            <p:cNvPr id="9" name="Rectangle 8">
              <a:extLst>
                <a:ext uri="{FF2B5EF4-FFF2-40B4-BE49-F238E27FC236}">
                  <a16:creationId xmlns:a16="http://schemas.microsoft.com/office/drawing/2014/main" id="{51D494CD-D1F4-41D1-8F2A-3E8D1BE3C86D}"/>
                </a:ext>
              </a:extLst>
            </p:cNvPr>
            <p:cNvSpPr/>
            <p:nvPr/>
          </p:nvSpPr>
          <p:spPr>
            <a:xfrm>
              <a:off x="3686175" y="3295609"/>
              <a:ext cx="6096000" cy="923330"/>
            </a:xfrm>
            <a:prstGeom prst="rect">
              <a:avLst/>
            </a:prstGeom>
          </p:spPr>
          <p:txBody>
            <a:bodyPr>
              <a:spAutoFit/>
            </a:bodyPr>
            <a:lstStyle/>
            <a:p>
              <a:r>
                <a:rPr lang="en-US" b="1" dirty="0">
                  <a:solidFill>
                    <a:schemeClr val="tx1">
                      <a:lumMod val="50000"/>
                      <a:lumOff val="50000"/>
                    </a:schemeClr>
                  </a:solidFill>
                  <a:latin typeface="SegoePro-Bold"/>
                </a:rPr>
                <a:t>Quality data is essential to</a:t>
              </a:r>
            </a:p>
            <a:p>
              <a:r>
                <a:rPr lang="en-US" b="1" dirty="0">
                  <a:solidFill>
                    <a:schemeClr val="tx1">
                      <a:lumMod val="50000"/>
                      <a:lumOff val="50000"/>
                    </a:schemeClr>
                  </a:solidFill>
                  <a:latin typeface="SegoePro-Bold"/>
                </a:rPr>
                <a:t>unleash the real power of AI.</a:t>
              </a:r>
            </a:p>
            <a:p>
              <a:r>
                <a:rPr lang="en-US" b="1" dirty="0">
                  <a:solidFill>
                    <a:schemeClr val="tx1">
                      <a:lumMod val="50000"/>
                      <a:lumOff val="50000"/>
                    </a:schemeClr>
                  </a:solidFill>
                  <a:latin typeface="SegoePro-Bold"/>
                </a:rPr>
                <a:t>— </a:t>
              </a:r>
              <a:r>
                <a:rPr lang="en-US" b="1" dirty="0">
                  <a:solidFill>
                    <a:schemeClr val="accent2"/>
                  </a:solidFill>
                  <a:latin typeface="SegoePro-Bold"/>
                </a:rPr>
                <a:t>Smart Dubai</a:t>
              </a:r>
              <a:endParaRPr lang="en-US" dirty="0">
                <a:solidFill>
                  <a:schemeClr val="accent2"/>
                </a:solidFill>
              </a:endParaRPr>
            </a:p>
          </p:txBody>
        </p:sp>
        <p:pic>
          <p:nvPicPr>
            <p:cNvPr id="18" name="Graphic 17" descr="Open quotation mark">
              <a:extLst>
                <a:ext uri="{FF2B5EF4-FFF2-40B4-BE49-F238E27FC236}">
                  <a16:creationId xmlns:a16="http://schemas.microsoft.com/office/drawing/2014/main" id="{24390C8A-D253-46D5-8C96-7CABAA05C9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1850" y="3203656"/>
              <a:ext cx="457200" cy="457200"/>
            </a:xfrm>
            <a:prstGeom prst="rect">
              <a:avLst/>
            </a:prstGeom>
          </p:spPr>
        </p:pic>
      </p:grpSp>
      <p:grpSp>
        <p:nvGrpSpPr>
          <p:cNvPr id="7" name="Group 6">
            <a:extLst>
              <a:ext uri="{FF2B5EF4-FFF2-40B4-BE49-F238E27FC236}">
                <a16:creationId xmlns:a16="http://schemas.microsoft.com/office/drawing/2014/main" id="{871147C8-245D-43B8-B2E8-DF8285F22200}"/>
              </a:ext>
            </a:extLst>
          </p:cNvPr>
          <p:cNvGrpSpPr/>
          <p:nvPr/>
        </p:nvGrpSpPr>
        <p:grpSpPr>
          <a:xfrm>
            <a:off x="425490" y="4659402"/>
            <a:ext cx="4076699" cy="1297572"/>
            <a:chOff x="425490" y="4659402"/>
            <a:chExt cx="4076699" cy="1297572"/>
          </a:xfrm>
        </p:grpSpPr>
        <p:sp>
          <p:nvSpPr>
            <p:cNvPr id="10" name="Rectangle 9">
              <a:extLst>
                <a:ext uri="{FF2B5EF4-FFF2-40B4-BE49-F238E27FC236}">
                  <a16:creationId xmlns:a16="http://schemas.microsoft.com/office/drawing/2014/main" id="{E7764636-EDB4-4AA2-BDE8-54EBF91046F1}"/>
                </a:ext>
              </a:extLst>
            </p:cNvPr>
            <p:cNvSpPr/>
            <p:nvPr/>
          </p:nvSpPr>
          <p:spPr>
            <a:xfrm>
              <a:off x="730290" y="4756645"/>
              <a:ext cx="3771899" cy="1200329"/>
            </a:xfrm>
            <a:prstGeom prst="rect">
              <a:avLst/>
            </a:prstGeom>
          </p:spPr>
          <p:txBody>
            <a:bodyPr wrap="square">
              <a:spAutoFit/>
            </a:bodyPr>
            <a:lstStyle/>
            <a:p>
              <a:r>
                <a:rPr lang="en-US" b="1" dirty="0">
                  <a:solidFill>
                    <a:schemeClr val="tx1">
                      <a:lumMod val="50000"/>
                      <a:lumOff val="50000"/>
                    </a:schemeClr>
                  </a:solidFill>
                  <a:latin typeface="SegoePro-Bold"/>
                </a:rPr>
                <a:t>Our biggest challenge is the fear of negatively impacting</a:t>
              </a:r>
            </a:p>
            <a:p>
              <a:r>
                <a:rPr lang="en-US" b="1" dirty="0">
                  <a:solidFill>
                    <a:schemeClr val="tx1">
                      <a:lumMod val="50000"/>
                      <a:lumOff val="50000"/>
                    </a:schemeClr>
                  </a:solidFill>
                  <a:latin typeface="SegoePro-Bold"/>
                </a:rPr>
                <a:t>employment.</a:t>
              </a:r>
            </a:p>
            <a:p>
              <a:r>
                <a:rPr lang="en-US" b="1" dirty="0">
                  <a:solidFill>
                    <a:schemeClr val="tx1">
                      <a:lumMod val="50000"/>
                      <a:lumOff val="50000"/>
                    </a:schemeClr>
                  </a:solidFill>
                  <a:latin typeface="SegoePro-Bold"/>
                </a:rPr>
                <a:t>— </a:t>
              </a:r>
              <a:r>
                <a:rPr lang="en-US" b="1" dirty="0">
                  <a:solidFill>
                    <a:schemeClr val="accent2"/>
                  </a:solidFill>
                  <a:latin typeface="SegoePro-Bold"/>
                </a:rPr>
                <a:t>Jordan Ministry of Labor</a:t>
              </a:r>
              <a:endParaRPr lang="en-US" dirty="0">
                <a:solidFill>
                  <a:schemeClr val="accent2"/>
                </a:solidFill>
              </a:endParaRPr>
            </a:p>
          </p:txBody>
        </p:sp>
        <p:pic>
          <p:nvPicPr>
            <p:cNvPr id="19" name="Graphic 18" descr="Open quotation mark">
              <a:extLst>
                <a:ext uri="{FF2B5EF4-FFF2-40B4-BE49-F238E27FC236}">
                  <a16:creationId xmlns:a16="http://schemas.microsoft.com/office/drawing/2014/main" id="{305B2AC0-F0C3-44EE-B5C3-5C53FA7B23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490" y="4659402"/>
              <a:ext cx="457200" cy="457200"/>
            </a:xfrm>
            <a:prstGeom prst="rect">
              <a:avLst/>
            </a:prstGeom>
          </p:spPr>
        </p:pic>
      </p:grpSp>
      <p:grpSp>
        <p:nvGrpSpPr>
          <p:cNvPr id="22" name="Group 21">
            <a:extLst>
              <a:ext uri="{FF2B5EF4-FFF2-40B4-BE49-F238E27FC236}">
                <a16:creationId xmlns:a16="http://schemas.microsoft.com/office/drawing/2014/main" id="{C9A4523D-95DD-4795-A1D2-C13C8C5AB8CA}"/>
              </a:ext>
            </a:extLst>
          </p:cNvPr>
          <p:cNvGrpSpPr/>
          <p:nvPr/>
        </p:nvGrpSpPr>
        <p:grpSpPr>
          <a:xfrm>
            <a:off x="5870536" y="4257039"/>
            <a:ext cx="5492788" cy="1565893"/>
            <a:chOff x="5870536" y="4257039"/>
            <a:chExt cx="5492788" cy="1565893"/>
          </a:xfrm>
        </p:grpSpPr>
        <p:sp>
          <p:nvSpPr>
            <p:cNvPr id="15" name="Rectangle 14">
              <a:extLst>
                <a:ext uri="{FF2B5EF4-FFF2-40B4-BE49-F238E27FC236}">
                  <a16:creationId xmlns:a16="http://schemas.microsoft.com/office/drawing/2014/main" id="{65112055-47BB-42EC-A52A-9CFD2472B073}"/>
                </a:ext>
              </a:extLst>
            </p:cNvPr>
            <p:cNvSpPr/>
            <p:nvPr/>
          </p:nvSpPr>
          <p:spPr>
            <a:xfrm>
              <a:off x="6184861" y="4345604"/>
              <a:ext cx="5178463" cy="1477328"/>
            </a:xfrm>
            <a:prstGeom prst="rect">
              <a:avLst/>
            </a:prstGeom>
          </p:spPr>
          <p:txBody>
            <a:bodyPr wrap="square">
              <a:spAutoFit/>
            </a:bodyPr>
            <a:lstStyle/>
            <a:p>
              <a:r>
                <a:rPr lang="en-US" b="1" dirty="0">
                  <a:solidFill>
                    <a:schemeClr val="tx1">
                      <a:lumMod val="50000"/>
                      <a:lumOff val="50000"/>
                    </a:schemeClr>
                  </a:solidFill>
                  <a:latin typeface="SegoePro-Bold"/>
                </a:rPr>
                <a:t>The machine learning algorithms is often the</a:t>
              </a:r>
            </a:p>
            <a:p>
              <a:r>
                <a:rPr lang="en-US" b="1" dirty="0">
                  <a:solidFill>
                    <a:schemeClr val="tx1">
                      <a:lumMod val="50000"/>
                      <a:lumOff val="50000"/>
                    </a:schemeClr>
                  </a:solidFill>
                  <a:latin typeface="SegoePro-Bold"/>
                </a:rPr>
                <a:t>easy part - implementing it on live systems</a:t>
              </a:r>
            </a:p>
            <a:p>
              <a:r>
                <a:rPr lang="en-US" b="1" dirty="0">
                  <a:solidFill>
                    <a:schemeClr val="tx1">
                      <a:lumMod val="50000"/>
                      <a:lumOff val="50000"/>
                    </a:schemeClr>
                  </a:solidFill>
                  <a:latin typeface="SegoePro-Bold"/>
                </a:rPr>
                <a:t>with the required people, process and system</a:t>
              </a:r>
            </a:p>
            <a:p>
              <a:r>
                <a:rPr lang="en-US" b="1" dirty="0">
                  <a:solidFill>
                    <a:schemeClr val="tx1">
                      <a:lumMod val="50000"/>
                      <a:lumOff val="50000"/>
                    </a:schemeClr>
                  </a:solidFill>
                  <a:latin typeface="SegoePro-Bold"/>
                </a:rPr>
                <a:t>changes is the difficult one.</a:t>
              </a:r>
            </a:p>
            <a:p>
              <a:r>
                <a:rPr lang="en-US" b="1" dirty="0">
                  <a:solidFill>
                    <a:schemeClr val="tx1">
                      <a:lumMod val="50000"/>
                      <a:lumOff val="50000"/>
                    </a:schemeClr>
                  </a:solidFill>
                  <a:latin typeface="SegoePro-Bold"/>
                </a:rPr>
                <a:t>— </a:t>
              </a:r>
              <a:r>
                <a:rPr lang="en-US" b="1" dirty="0">
                  <a:solidFill>
                    <a:schemeClr val="accent2"/>
                  </a:solidFill>
                  <a:latin typeface="SegoePro-Bold"/>
                </a:rPr>
                <a:t>Etihad</a:t>
              </a:r>
              <a:endParaRPr lang="en-US" dirty="0">
                <a:solidFill>
                  <a:schemeClr val="accent2"/>
                </a:solidFill>
              </a:endParaRPr>
            </a:p>
          </p:txBody>
        </p:sp>
        <p:pic>
          <p:nvPicPr>
            <p:cNvPr id="20" name="Graphic 19" descr="Open quotation mark">
              <a:extLst>
                <a:ext uri="{FF2B5EF4-FFF2-40B4-BE49-F238E27FC236}">
                  <a16:creationId xmlns:a16="http://schemas.microsoft.com/office/drawing/2014/main" id="{0370F119-5070-435F-91A9-0387DACBF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0536" y="4257039"/>
              <a:ext cx="457200" cy="457200"/>
            </a:xfrm>
            <a:prstGeom prst="rect">
              <a:avLst/>
            </a:prstGeom>
          </p:spPr>
        </p:pic>
      </p:grpSp>
    </p:spTree>
    <p:extLst>
      <p:ext uri="{BB962C8B-B14F-4D97-AF65-F5344CB8AC3E}">
        <p14:creationId xmlns:p14="http://schemas.microsoft.com/office/powerpoint/2010/main" val="310062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fontScale="90000"/>
          </a:bodyPr>
          <a:lstStyle/>
          <a:p>
            <a:r>
              <a:rPr lang="en-US" dirty="0"/>
              <a:t>According to 100 C-suite executive in the MENA region the top business values of AI include operational improvements &amp; customers experience while most report being in planning or implementation phase.</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3"/>
              </a:rPr>
              <a:t>https://ai-everything.com/wp-content/uploads/2019/04/State-of-AI-in-the-Middle-East-Forbes-Report.pdf</a:t>
            </a:r>
            <a:endParaRPr lang="en-US" sz="900" dirty="0"/>
          </a:p>
        </p:txBody>
      </p:sp>
      <p:pic>
        <p:nvPicPr>
          <p:cNvPr id="3" name="Picture 2">
            <a:extLst>
              <a:ext uri="{FF2B5EF4-FFF2-40B4-BE49-F238E27FC236}">
                <a16:creationId xmlns:a16="http://schemas.microsoft.com/office/drawing/2014/main" id="{53C6E6F8-049A-42C5-8381-33217E482D5E}"/>
              </a:ext>
            </a:extLst>
          </p:cNvPr>
          <p:cNvPicPr>
            <a:picLocks noChangeAspect="1"/>
          </p:cNvPicPr>
          <p:nvPr/>
        </p:nvPicPr>
        <p:blipFill>
          <a:blip r:embed="rId4"/>
          <a:stretch>
            <a:fillRect/>
          </a:stretch>
        </p:blipFill>
        <p:spPr>
          <a:xfrm>
            <a:off x="5865202" y="2139267"/>
            <a:ext cx="5857875" cy="3848100"/>
          </a:xfrm>
          <a:prstGeom prst="rect">
            <a:avLst/>
          </a:prstGeom>
        </p:spPr>
      </p:pic>
      <p:pic>
        <p:nvPicPr>
          <p:cNvPr id="7" name="Picture 6">
            <a:extLst>
              <a:ext uri="{FF2B5EF4-FFF2-40B4-BE49-F238E27FC236}">
                <a16:creationId xmlns:a16="http://schemas.microsoft.com/office/drawing/2014/main" id="{5B0942C5-CE3A-44D6-A522-6AC39C66ED8D}"/>
              </a:ext>
            </a:extLst>
          </p:cNvPr>
          <p:cNvPicPr>
            <a:picLocks noChangeAspect="1"/>
          </p:cNvPicPr>
          <p:nvPr/>
        </p:nvPicPr>
        <p:blipFill>
          <a:blip r:embed="rId5"/>
          <a:stretch>
            <a:fillRect/>
          </a:stretch>
        </p:blipFill>
        <p:spPr>
          <a:xfrm>
            <a:off x="651678" y="1377267"/>
            <a:ext cx="4743450" cy="4610100"/>
          </a:xfrm>
          <a:prstGeom prst="rect">
            <a:avLst/>
          </a:prstGeom>
        </p:spPr>
      </p:pic>
    </p:spTree>
    <p:extLst>
      <p:ext uri="{BB962C8B-B14F-4D97-AF65-F5344CB8AC3E}">
        <p14:creationId xmlns:p14="http://schemas.microsoft.com/office/powerpoint/2010/main" val="608542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8E06-B824-4F63-8038-2496CCDF2694}"/>
              </a:ext>
            </a:extLst>
          </p:cNvPr>
          <p:cNvSpPr>
            <a:spLocks noGrp="1"/>
          </p:cNvSpPr>
          <p:nvPr>
            <p:ph type="title"/>
          </p:nvPr>
        </p:nvSpPr>
        <p:spPr/>
        <p:txBody>
          <a:bodyPr/>
          <a:lstStyle/>
          <a:p>
            <a:r>
              <a:rPr lang="en-US" dirty="0"/>
              <a:t>Meet the Beirut AI  Marketing Analytics Workshop facilitators</a:t>
            </a:r>
          </a:p>
        </p:txBody>
      </p:sp>
      <p:grpSp>
        <p:nvGrpSpPr>
          <p:cNvPr id="8" name="Group 7">
            <a:extLst>
              <a:ext uri="{FF2B5EF4-FFF2-40B4-BE49-F238E27FC236}">
                <a16:creationId xmlns:a16="http://schemas.microsoft.com/office/drawing/2014/main" id="{89ABF1A2-F8F4-484D-9B98-A6B5BB6539AA}"/>
              </a:ext>
            </a:extLst>
          </p:cNvPr>
          <p:cNvGrpSpPr/>
          <p:nvPr/>
        </p:nvGrpSpPr>
        <p:grpSpPr>
          <a:xfrm>
            <a:off x="1596879" y="2016827"/>
            <a:ext cx="8998242" cy="2811951"/>
            <a:chOff x="468313" y="2118816"/>
            <a:chExt cx="11255374" cy="3517305"/>
          </a:xfrm>
        </p:grpSpPr>
        <p:sp>
          <p:nvSpPr>
            <p:cNvPr id="9" name="Rectangle 8">
              <a:extLst>
                <a:ext uri="{FF2B5EF4-FFF2-40B4-BE49-F238E27FC236}">
                  <a16:creationId xmlns:a16="http://schemas.microsoft.com/office/drawing/2014/main" id="{0B30E192-AE60-43C7-B8BC-7283CDC9CB72}"/>
                </a:ext>
              </a:extLst>
            </p:cNvPr>
            <p:cNvSpPr/>
            <p:nvPr/>
          </p:nvSpPr>
          <p:spPr>
            <a:xfrm>
              <a:off x="468313" y="2118816"/>
              <a:ext cx="3517304" cy="2813843"/>
            </a:xfrm>
            <a:prstGeom prst="rect">
              <a:avLst/>
            </a:prstGeom>
            <a:blipFill>
              <a:blip r:embed="rId2">
                <a:extLst>
                  <a:ext uri="{28A0092B-C50C-407E-A947-70E740481C1C}">
                    <a14:useLocalDpi xmlns:a14="http://schemas.microsoft.com/office/drawing/2010/main" val="0"/>
                  </a:ext>
                </a:extLst>
              </a:blip>
              <a:srcRect/>
              <a:stretch>
                <a:fillRect t="-13000" b="-1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31E6B652-F7F9-457C-9D5E-6B11E57EA705}"/>
                </a:ext>
              </a:extLst>
            </p:cNvPr>
            <p:cNvSpPr/>
            <p:nvPr/>
          </p:nvSpPr>
          <p:spPr>
            <a:xfrm>
              <a:off x="784870" y="4651276"/>
              <a:ext cx="3130401" cy="984845"/>
            </a:xfrm>
            <a:custGeom>
              <a:avLst/>
              <a:gdLst>
                <a:gd name="connsiteX0" fmla="*/ 0 w 3130401"/>
                <a:gd name="connsiteY0" fmla="*/ 0 h 984845"/>
                <a:gd name="connsiteX1" fmla="*/ 1826067 w 3130401"/>
                <a:gd name="connsiteY1" fmla="*/ 0 h 984845"/>
                <a:gd name="connsiteX2" fmla="*/ 2199107 w 3130401"/>
                <a:gd name="connsiteY2" fmla="*/ -105378 h 984845"/>
                <a:gd name="connsiteX3" fmla="*/ 2608668 w 3130401"/>
                <a:gd name="connsiteY3" fmla="*/ 0 h 984845"/>
                <a:gd name="connsiteX4" fmla="*/ 3130401 w 3130401"/>
                <a:gd name="connsiteY4" fmla="*/ 0 h 984845"/>
                <a:gd name="connsiteX5" fmla="*/ 3130401 w 3130401"/>
                <a:gd name="connsiteY5" fmla="*/ 164141 h 984845"/>
                <a:gd name="connsiteX6" fmla="*/ 3130401 w 3130401"/>
                <a:gd name="connsiteY6" fmla="*/ 164141 h 984845"/>
                <a:gd name="connsiteX7" fmla="*/ 3130401 w 3130401"/>
                <a:gd name="connsiteY7" fmla="*/ 410352 h 984845"/>
                <a:gd name="connsiteX8" fmla="*/ 3130401 w 3130401"/>
                <a:gd name="connsiteY8" fmla="*/ 984845 h 984845"/>
                <a:gd name="connsiteX9" fmla="*/ 2608668 w 3130401"/>
                <a:gd name="connsiteY9" fmla="*/ 984845 h 984845"/>
                <a:gd name="connsiteX10" fmla="*/ 1826067 w 3130401"/>
                <a:gd name="connsiteY10" fmla="*/ 984845 h 984845"/>
                <a:gd name="connsiteX11" fmla="*/ 1826067 w 3130401"/>
                <a:gd name="connsiteY11" fmla="*/ 984845 h 984845"/>
                <a:gd name="connsiteX12" fmla="*/ 0 w 3130401"/>
                <a:gd name="connsiteY12" fmla="*/ 984845 h 984845"/>
                <a:gd name="connsiteX13" fmla="*/ 0 w 3130401"/>
                <a:gd name="connsiteY13" fmla="*/ 410352 h 984845"/>
                <a:gd name="connsiteX14" fmla="*/ 0 w 3130401"/>
                <a:gd name="connsiteY14" fmla="*/ 164141 h 984845"/>
                <a:gd name="connsiteX15" fmla="*/ 0 w 3130401"/>
                <a:gd name="connsiteY15" fmla="*/ 164141 h 984845"/>
                <a:gd name="connsiteX16" fmla="*/ 0 w 3130401"/>
                <a:gd name="connsiteY16" fmla="*/ 0 h 98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0401" h="984845">
                  <a:moveTo>
                    <a:pt x="0" y="0"/>
                  </a:moveTo>
                  <a:lnTo>
                    <a:pt x="1826067" y="0"/>
                  </a:lnTo>
                  <a:lnTo>
                    <a:pt x="2199107" y="-105378"/>
                  </a:lnTo>
                  <a:lnTo>
                    <a:pt x="2608668" y="0"/>
                  </a:lnTo>
                  <a:lnTo>
                    <a:pt x="3130401" y="0"/>
                  </a:lnTo>
                  <a:lnTo>
                    <a:pt x="3130401" y="164141"/>
                  </a:lnTo>
                  <a:lnTo>
                    <a:pt x="3130401" y="164141"/>
                  </a:lnTo>
                  <a:lnTo>
                    <a:pt x="3130401" y="410352"/>
                  </a:lnTo>
                  <a:lnTo>
                    <a:pt x="3130401" y="984845"/>
                  </a:lnTo>
                  <a:lnTo>
                    <a:pt x="2608668" y="984845"/>
                  </a:lnTo>
                  <a:lnTo>
                    <a:pt x="1826067" y="984845"/>
                  </a:lnTo>
                  <a:lnTo>
                    <a:pt x="1826067" y="984845"/>
                  </a:lnTo>
                  <a:lnTo>
                    <a:pt x="0" y="984845"/>
                  </a:lnTo>
                  <a:lnTo>
                    <a:pt x="0" y="410352"/>
                  </a:lnTo>
                  <a:lnTo>
                    <a:pt x="0" y="164141"/>
                  </a:lnTo>
                  <a:lnTo>
                    <a:pt x="0" y="164141"/>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400" kern="1200" dirty="0"/>
                <a:t>Ali Tarraf</a:t>
              </a:r>
            </a:p>
          </p:txBody>
        </p:sp>
        <p:sp>
          <p:nvSpPr>
            <p:cNvPr id="11" name="Rectangle 10">
              <a:extLst>
                <a:ext uri="{FF2B5EF4-FFF2-40B4-BE49-F238E27FC236}">
                  <a16:creationId xmlns:a16="http://schemas.microsoft.com/office/drawing/2014/main" id="{116B3607-5E77-427D-823F-5531F3B90A5C}"/>
                </a:ext>
              </a:extLst>
            </p:cNvPr>
            <p:cNvSpPr/>
            <p:nvPr/>
          </p:nvSpPr>
          <p:spPr>
            <a:xfrm>
              <a:off x="4337348" y="2118816"/>
              <a:ext cx="3517304" cy="2813843"/>
            </a:xfrm>
            <a:prstGeom prst="rect">
              <a:avLst/>
            </a:prstGeom>
            <a:blipFill>
              <a:blip r:embed="rId3">
                <a:extLst>
                  <a:ext uri="{28A0092B-C50C-407E-A947-70E740481C1C}">
                    <a14:useLocalDpi xmlns:a14="http://schemas.microsoft.com/office/drawing/2010/main" val="0"/>
                  </a:ext>
                </a:extLst>
              </a:blip>
              <a:srcRect/>
              <a:stretch>
                <a:fillRect t="-13000" b="-1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D7C09F25-30D6-4A22-AF14-F9778B9B87B3}"/>
                </a:ext>
              </a:extLst>
            </p:cNvPr>
            <p:cNvSpPr/>
            <p:nvPr/>
          </p:nvSpPr>
          <p:spPr>
            <a:xfrm>
              <a:off x="4653905" y="4651276"/>
              <a:ext cx="3130401" cy="984845"/>
            </a:xfrm>
            <a:custGeom>
              <a:avLst/>
              <a:gdLst>
                <a:gd name="connsiteX0" fmla="*/ 0 w 3130401"/>
                <a:gd name="connsiteY0" fmla="*/ 0 h 984845"/>
                <a:gd name="connsiteX1" fmla="*/ 1826067 w 3130401"/>
                <a:gd name="connsiteY1" fmla="*/ 0 h 984845"/>
                <a:gd name="connsiteX2" fmla="*/ 2199107 w 3130401"/>
                <a:gd name="connsiteY2" fmla="*/ -105378 h 984845"/>
                <a:gd name="connsiteX3" fmla="*/ 2608668 w 3130401"/>
                <a:gd name="connsiteY3" fmla="*/ 0 h 984845"/>
                <a:gd name="connsiteX4" fmla="*/ 3130401 w 3130401"/>
                <a:gd name="connsiteY4" fmla="*/ 0 h 984845"/>
                <a:gd name="connsiteX5" fmla="*/ 3130401 w 3130401"/>
                <a:gd name="connsiteY5" fmla="*/ 164141 h 984845"/>
                <a:gd name="connsiteX6" fmla="*/ 3130401 w 3130401"/>
                <a:gd name="connsiteY6" fmla="*/ 164141 h 984845"/>
                <a:gd name="connsiteX7" fmla="*/ 3130401 w 3130401"/>
                <a:gd name="connsiteY7" fmla="*/ 410352 h 984845"/>
                <a:gd name="connsiteX8" fmla="*/ 3130401 w 3130401"/>
                <a:gd name="connsiteY8" fmla="*/ 984845 h 984845"/>
                <a:gd name="connsiteX9" fmla="*/ 2608668 w 3130401"/>
                <a:gd name="connsiteY9" fmla="*/ 984845 h 984845"/>
                <a:gd name="connsiteX10" fmla="*/ 1826067 w 3130401"/>
                <a:gd name="connsiteY10" fmla="*/ 984845 h 984845"/>
                <a:gd name="connsiteX11" fmla="*/ 1826067 w 3130401"/>
                <a:gd name="connsiteY11" fmla="*/ 984845 h 984845"/>
                <a:gd name="connsiteX12" fmla="*/ 0 w 3130401"/>
                <a:gd name="connsiteY12" fmla="*/ 984845 h 984845"/>
                <a:gd name="connsiteX13" fmla="*/ 0 w 3130401"/>
                <a:gd name="connsiteY13" fmla="*/ 410352 h 984845"/>
                <a:gd name="connsiteX14" fmla="*/ 0 w 3130401"/>
                <a:gd name="connsiteY14" fmla="*/ 164141 h 984845"/>
                <a:gd name="connsiteX15" fmla="*/ 0 w 3130401"/>
                <a:gd name="connsiteY15" fmla="*/ 164141 h 984845"/>
                <a:gd name="connsiteX16" fmla="*/ 0 w 3130401"/>
                <a:gd name="connsiteY16" fmla="*/ 0 h 98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0401" h="984845">
                  <a:moveTo>
                    <a:pt x="0" y="0"/>
                  </a:moveTo>
                  <a:lnTo>
                    <a:pt x="1826067" y="0"/>
                  </a:lnTo>
                  <a:lnTo>
                    <a:pt x="2199107" y="-105378"/>
                  </a:lnTo>
                  <a:lnTo>
                    <a:pt x="2608668" y="0"/>
                  </a:lnTo>
                  <a:lnTo>
                    <a:pt x="3130401" y="0"/>
                  </a:lnTo>
                  <a:lnTo>
                    <a:pt x="3130401" y="164141"/>
                  </a:lnTo>
                  <a:lnTo>
                    <a:pt x="3130401" y="164141"/>
                  </a:lnTo>
                  <a:lnTo>
                    <a:pt x="3130401" y="410352"/>
                  </a:lnTo>
                  <a:lnTo>
                    <a:pt x="3130401" y="984845"/>
                  </a:lnTo>
                  <a:lnTo>
                    <a:pt x="2608668" y="984845"/>
                  </a:lnTo>
                  <a:lnTo>
                    <a:pt x="1826067" y="984845"/>
                  </a:lnTo>
                  <a:lnTo>
                    <a:pt x="1826067" y="984845"/>
                  </a:lnTo>
                  <a:lnTo>
                    <a:pt x="0" y="984845"/>
                  </a:lnTo>
                  <a:lnTo>
                    <a:pt x="0" y="410352"/>
                  </a:lnTo>
                  <a:lnTo>
                    <a:pt x="0" y="164141"/>
                  </a:lnTo>
                  <a:lnTo>
                    <a:pt x="0" y="164141"/>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400" kern="1200" dirty="0" err="1"/>
                <a:t>Elissar</a:t>
              </a:r>
              <a:r>
                <a:rPr lang="en-US" sz="2400" kern="1200" dirty="0"/>
                <a:t> Abdel </a:t>
              </a:r>
              <a:r>
                <a:rPr lang="en-US" sz="2400" kern="1200" dirty="0" err="1"/>
                <a:t>Khalek</a:t>
              </a:r>
              <a:endParaRPr lang="en-US" sz="2400" kern="1200" dirty="0"/>
            </a:p>
          </p:txBody>
        </p:sp>
        <p:sp>
          <p:nvSpPr>
            <p:cNvPr id="13" name="Rectangle 12">
              <a:extLst>
                <a:ext uri="{FF2B5EF4-FFF2-40B4-BE49-F238E27FC236}">
                  <a16:creationId xmlns:a16="http://schemas.microsoft.com/office/drawing/2014/main" id="{7316C55D-7953-4EFC-BC45-E37EBAAFA293}"/>
                </a:ext>
              </a:extLst>
            </p:cNvPr>
            <p:cNvSpPr/>
            <p:nvPr/>
          </p:nvSpPr>
          <p:spPr>
            <a:xfrm>
              <a:off x="8206383" y="2118816"/>
              <a:ext cx="3517304" cy="2813843"/>
            </a:xfrm>
            <a:prstGeom prst="rect">
              <a:avLst/>
            </a:prstGeom>
            <a:blipFill>
              <a:blip r:embed="rId4">
                <a:extLst>
                  <a:ext uri="{28A0092B-C50C-407E-A947-70E740481C1C}">
                    <a14:useLocalDpi xmlns:a14="http://schemas.microsoft.com/office/drawing/2010/main" val="0"/>
                  </a:ext>
                </a:extLst>
              </a:blip>
              <a:srcRect/>
              <a:stretch>
                <a:fillRect t="-14000" b="-1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B57382CE-C4C9-46A0-BD55-60F415EB60A7}"/>
                </a:ext>
              </a:extLst>
            </p:cNvPr>
            <p:cNvSpPr/>
            <p:nvPr/>
          </p:nvSpPr>
          <p:spPr>
            <a:xfrm>
              <a:off x="8522940" y="4651276"/>
              <a:ext cx="3130401" cy="984845"/>
            </a:xfrm>
            <a:custGeom>
              <a:avLst/>
              <a:gdLst>
                <a:gd name="connsiteX0" fmla="*/ 0 w 3130401"/>
                <a:gd name="connsiteY0" fmla="*/ 0 h 984845"/>
                <a:gd name="connsiteX1" fmla="*/ 1826067 w 3130401"/>
                <a:gd name="connsiteY1" fmla="*/ 0 h 984845"/>
                <a:gd name="connsiteX2" fmla="*/ 2199107 w 3130401"/>
                <a:gd name="connsiteY2" fmla="*/ -105378 h 984845"/>
                <a:gd name="connsiteX3" fmla="*/ 2608668 w 3130401"/>
                <a:gd name="connsiteY3" fmla="*/ 0 h 984845"/>
                <a:gd name="connsiteX4" fmla="*/ 3130401 w 3130401"/>
                <a:gd name="connsiteY4" fmla="*/ 0 h 984845"/>
                <a:gd name="connsiteX5" fmla="*/ 3130401 w 3130401"/>
                <a:gd name="connsiteY5" fmla="*/ 164141 h 984845"/>
                <a:gd name="connsiteX6" fmla="*/ 3130401 w 3130401"/>
                <a:gd name="connsiteY6" fmla="*/ 164141 h 984845"/>
                <a:gd name="connsiteX7" fmla="*/ 3130401 w 3130401"/>
                <a:gd name="connsiteY7" fmla="*/ 410352 h 984845"/>
                <a:gd name="connsiteX8" fmla="*/ 3130401 w 3130401"/>
                <a:gd name="connsiteY8" fmla="*/ 984845 h 984845"/>
                <a:gd name="connsiteX9" fmla="*/ 2608668 w 3130401"/>
                <a:gd name="connsiteY9" fmla="*/ 984845 h 984845"/>
                <a:gd name="connsiteX10" fmla="*/ 1826067 w 3130401"/>
                <a:gd name="connsiteY10" fmla="*/ 984845 h 984845"/>
                <a:gd name="connsiteX11" fmla="*/ 1826067 w 3130401"/>
                <a:gd name="connsiteY11" fmla="*/ 984845 h 984845"/>
                <a:gd name="connsiteX12" fmla="*/ 0 w 3130401"/>
                <a:gd name="connsiteY12" fmla="*/ 984845 h 984845"/>
                <a:gd name="connsiteX13" fmla="*/ 0 w 3130401"/>
                <a:gd name="connsiteY13" fmla="*/ 410352 h 984845"/>
                <a:gd name="connsiteX14" fmla="*/ 0 w 3130401"/>
                <a:gd name="connsiteY14" fmla="*/ 164141 h 984845"/>
                <a:gd name="connsiteX15" fmla="*/ 0 w 3130401"/>
                <a:gd name="connsiteY15" fmla="*/ 164141 h 984845"/>
                <a:gd name="connsiteX16" fmla="*/ 0 w 3130401"/>
                <a:gd name="connsiteY16" fmla="*/ 0 h 98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0401" h="984845">
                  <a:moveTo>
                    <a:pt x="0" y="0"/>
                  </a:moveTo>
                  <a:lnTo>
                    <a:pt x="1826067" y="0"/>
                  </a:lnTo>
                  <a:lnTo>
                    <a:pt x="2199107" y="-105378"/>
                  </a:lnTo>
                  <a:lnTo>
                    <a:pt x="2608668" y="0"/>
                  </a:lnTo>
                  <a:lnTo>
                    <a:pt x="3130401" y="0"/>
                  </a:lnTo>
                  <a:lnTo>
                    <a:pt x="3130401" y="164141"/>
                  </a:lnTo>
                  <a:lnTo>
                    <a:pt x="3130401" y="164141"/>
                  </a:lnTo>
                  <a:lnTo>
                    <a:pt x="3130401" y="410352"/>
                  </a:lnTo>
                  <a:lnTo>
                    <a:pt x="3130401" y="984845"/>
                  </a:lnTo>
                  <a:lnTo>
                    <a:pt x="2608668" y="984845"/>
                  </a:lnTo>
                  <a:lnTo>
                    <a:pt x="1826067" y="984845"/>
                  </a:lnTo>
                  <a:lnTo>
                    <a:pt x="1826067" y="984845"/>
                  </a:lnTo>
                  <a:lnTo>
                    <a:pt x="0" y="984845"/>
                  </a:lnTo>
                  <a:lnTo>
                    <a:pt x="0" y="410352"/>
                  </a:lnTo>
                  <a:lnTo>
                    <a:pt x="0" y="164141"/>
                  </a:lnTo>
                  <a:lnTo>
                    <a:pt x="0" y="164141"/>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400" kern="1200" dirty="0"/>
                <a:t>Mario Karam</a:t>
              </a:r>
            </a:p>
          </p:txBody>
        </p:sp>
      </p:grpSp>
      <p:sp>
        <p:nvSpPr>
          <p:cNvPr id="4" name="Text Placeholder 3">
            <a:extLst>
              <a:ext uri="{FF2B5EF4-FFF2-40B4-BE49-F238E27FC236}">
                <a16:creationId xmlns:a16="http://schemas.microsoft.com/office/drawing/2014/main" id="{CAAA9FA4-2661-4064-AB80-3FFF71A049A2}"/>
              </a:ext>
            </a:extLst>
          </p:cNvPr>
          <p:cNvSpPr>
            <a:spLocks noGrp="1"/>
          </p:cNvSpPr>
          <p:nvPr>
            <p:ph type="body" sz="quarter" idx="11"/>
          </p:nvPr>
        </p:nvSpPr>
        <p:spPr/>
        <p:txBody>
          <a:bodyPr>
            <a:normAutofit lnSpcReduction="10000"/>
          </a:bodyPr>
          <a:lstStyle/>
          <a:p>
            <a:endParaRPr lang="en-US"/>
          </a:p>
        </p:txBody>
      </p:sp>
    </p:spTree>
    <p:extLst>
      <p:ext uri="{BB962C8B-B14F-4D97-AF65-F5344CB8AC3E}">
        <p14:creationId xmlns:p14="http://schemas.microsoft.com/office/powerpoint/2010/main" val="242945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fontScale="90000"/>
          </a:bodyPr>
          <a:lstStyle/>
          <a:p>
            <a:r>
              <a:rPr lang="en-US" dirty="0"/>
              <a:t>In the MENA region, Automation, Customer Experience, Cybersecurity and Predictions were cited as the major applications of AI technology.</a:t>
            </a:r>
            <a:br>
              <a:rPr lang="en-US" dirty="0"/>
            </a:br>
            <a:endParaRPr lang="en-US" dirty="0"/>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2"/>
              </a:rPr>
              <a:t>https://ai-everything.com/wp-content/uploads/2019/04/State-of-AI-in-the-Middle-East-Forbes-Report.pdf</a:t>
            </a:r>
            <a:endParaRPr lang="en-US" sz="900" dirty="0"/>
          </a:p>
        </p:txBody>
      </p:sp>
      <p:pic>
        <p:nvPicPr>
          <p:cNvPr id="3" name="Picture 2">
            <a:extLst>
              <a:ext uri="{FF2B5EF4-FFF2-40B4-BE49-F238E27FC236}">
                <a16:creationId xmlns:a16="http://schemas.microsoft.com/office/drawing/2014/main" id="{0B4124C5-B09B-455C-A2BC-23B872D71AA9}"/>
              </a:ext>
            </a:extLst>
          </p:cNvPr>
          <p:cNvPicPr>
            <a:picLocks noChangeAspect="1"/>
          </p:cNvPicPr>
          <p:nvPr/>
        </p:nvPicPr>
        <p:blipFill>
          <a:blip r:embed="rId3"/>
          <a:stretch>
            <a:fillRect/>
          </a:stretch>
        </p:blipFill>
        <p:spPr>
          <a:xfrm>
            <a:off x="1748238" y="1439057"/>
            <a:ext cx="3448050" cy="2200275"/>
          </a:xfrm>
          <a:prstGeom prst="rect">
            <a:avLst/>
          </a:prstGeom>
        </p:spPr>
      </p:pic>
      <p:pic>
        <p:nvPicPr>
          <p:cNvPr id="4" name="Picture 3">
            <a:extLst>
              <a:ext uri="{FF2B5EF4-FFF2-40B4-BE49-F238E27FC236}">
                <a16:creationId xmlns:a16="http://schemas.microsoft.com/office/drawing/2014/main" id="{45F7E491-5CC1-402C-A913-5BD0EB2CF8AC}"/>
              </a:ext>
            </a:extLst>
          </p:cNvPr>
          <p:cNvPicPr>
            <a:picLocks noChangeAspect="1"/>
          </p:cNvPicPr>
          <p:nvPr/>
        </p:nvPicPr>
        <p:blipFill>
          <a:blip r:embed="rId4"/>
          <a:stretch>
            <a:fillRect/>
          </a:stretch>
        </p:blipFill>
        <p:spPr>
          <a:xfrm>
            <a:off x="6392842" y="1450340"/>
            <a:ext cx="3419475" cy="2581275"/>
          </a:xfrm>
          <a:prstGeom prst="rect">
            <a:avLst/>
          </a:prstGeom>
        </p:spPr>
      </p:pic>
      <p:pic>
        <p:nvPicPr>
          <p:cNvPr id="6" name="Picture 5">
            <a:extLst>
              <a:ext uri="{FF2B5EF4-FFF2-40B4-BE49-F238E27FC236}">
                <a16:creationId xmlns:a16="http://schemas.microsoft.com/office/drawing/2014/main" id="{1CB30635-29CA-43F6-A6D4-02511B807664}"/>
              </a:ext>
            </a:extLst>
          </p:cNvPr>
          <p:cNvPicPr>
            <a:picLocks noChangeAspect="1"/>
          </p:cNvPicPr>
          <p:nvPr/>
        </p:nvPicPr>
        <p:blipFill>
          <a:blip r:embed="rId5"/>
          <a:stretch>
            <a:fillRect/>
          </a:stretch>
        </p:blipFill>
        <p:spPr>
          <a:xfrm>
            <a:off x="6421417" y="3931981"/>
            <a:ext cx="3409950" cy="2305050"/>
          </a:xfrm>
          <a:prstGeom prst="rect">
            <a:avLst/>
          </a:prstGeom>
        </p:spPr>
      </p:pic>
      <p:pic>
        <p:nvPicPr>
          <p:cNvPr id="8" name="Picture 7">
            <a:extLst>
              <a:ext uri="{FF2B5EF4-FFF2-40B4-BE49-F238E27FC236}">
                <a16:creationId xmlns:a16="http://schemas.microsoft.com/office/drawing/2014/main" id="{0EA32607-C452-43B0-9451-ECD7477147E7}"/>
              </a:ext>
            </a:extLst>
          </p:cNvPr>
          <p:cNvPicPr>
            <a:picLocks noChangeAspect="1"/>
          </p:cNvPicPr>
          <p:nvPr/>
        </p:nvPicPr>
        <p:blipFill>
          <a:blip r:embed="rId6"/>
          <a:stretch>
            <a:fillRect/>
          </a:stretch>
        </p:blipFill>
        <p:spPr>
          <a:xfrm>
            <a:off x="1795863" y="3841179"/>
            <a:ext cx="3400425" cy="2228850"/>
          </a:xfrm>
          <a:prstGeom prst="rect">
            <a:avLst/>
          </a:prstGeom>
        </p:spPr>
      </p:pic>
    </p:spTree>
    <p:extLst>
      <p:ext uri="{BB962C8B-B14F-4D97-AF65-F5344CB8AC3E}">
        <p14:creationId xmlns:p14="http://schemas.microsoft.com/office/powerpoint/2010/main" val="1112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a:bodyPr>
          <a:lstStyle/>
          <a:p>
            <a:r>
              <a:rPr lang="en-US" dirty="0"/>
              <a:t>In the MENA region, the main barrier for AI adoption are finding staff with AI expertise, </a:t>
            </a:r>
            <a:br>
              <a:rPr lang="en-US" dirty="0"/>
            </a:br>
            <a:r>
              <a:rPr lang="en-US" dirty="0"/>
              <a:t>data governance and infrastructure.</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2"/>
              </a:rPr>
              <a:t>https://ai-everything.com/wp-content/uploads/2019/04/State-of-AI-in-the-Middle-East-Forbes-Report.pdf</a:t>
            </a:r>
            <a:endParaRPr lang="en-US" sz="900" dirty="0"/>
          </a:p>
        </p:txBody>
      </p:sp>
      <p:pic>
        <p:nvPicPr>
          <p:cNvPr id="3" name="Picture 2">
            <a:extLst>
              <a:ext uri="{FF2B5EF4-FFF2-40B4-BE49-F238E27FC236}">
                <a16:creationId xmlns:a16="http://schemas.microsoft.com/office/drawing/2014/main" id="{E132DFF5-99B1-466A-B488-3C82D5956317}"/>
              </a:ext>
            </a:extLst>
          </p:cNvPr>
          <p:cNvPicPr>
            <a:picLocks noChangeAspect="1"/>
          </p:cNvPicPr>
          <p:nvPr/>
        </p:nvPicPr>
        <p:blipFill>
          <a:blip r:embed="rId3"/>
          <a:stretch>
            <a:fillRect/>
          </a:stretch>
        </p:blipFill>
        <p:spPr>
          <a:xfrm>
            <a:off x="1748238" y="1801019"/>
            <a:ext cx="8677275" cy="4152900"/>
          </a:xfrm>
          <a:prstGeom prst="rect">
            <a:avLst/>
          </a:prstGeom>
        </p:spPr>
      </p:pic>
    </p:spTree>
    <p:extLst>
      <p:ext uri="{BB962C8B-B14F-4D97-AF65-F5344CB8AC3E}">
        <p14:creationId xmlns:p14="http://schemas.microsoft.com/office/powerpoint/2010/main" val="2615417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3201-86B2-4E66-B9D2-3E8836A3F4E8}"/>
              </a:ext>
            </a:extLst>
          </p:cNvPr>
          <p:cNvSpPr>
            <a:spLocks noGrp="1"/>
          </p:cNvSpPr>
          <p:nvPr>
            <p:ph type="title"/>
          </p:nvPr>
        </p:nvSpPr>
        <p:spPr/>
        <p:txBody>
          <a:bodyPr>
            <a:normAutofit/>
          </a:bodyPr>
          <a:lstStyle/>
          <a:p>
            <a:r>
              <a:rPr lang="en-US" dirty="0"/>
              <a:t>Which brings us back to our mission at Beirut AI…</a:t>
            </a:r>
          </a:p>
        </p:txBody>
      </p:sp>
      <p:sp>
        <p:nvSpPr>
          <p:cNvPr id="5" name="Text Placeholder 4">
            <a:extLst>
              <a:ext uri="{FF2B5EF4-FFF2-40B4-BE49-F238E27FC236}">
                <a16:creationId xmlns:a16="http://schemas.microsoft.com/office/drawing/2014/main" id="{285C76B8-4941-41B6-A4F1-D7E953D5E61F}"/>
              </a:ext>
            </a:extLst>
          </p:cNvPr>
          <p:cNvSpPr>
            <a:spLocks noGrp="1"/>
          </p:cNvSpPr>
          <p:nvPr>
            <p:ph type="body" sz="quarter" idx="11"/>
          </p:nvPr>
        </p:nvSpPr>
        <p:spPr>
          <a:xfrm>
            <a:off x="1748238" y="6350897"/>
            <a:ext cx="5844754" cy="269821"/>
          </a:xfrm>
        </p:spPr>
        <p:txBody>
          <a:bodyPr>
            <a:normAutofit/>
          </a:bodyPr>
          <a:lstStyle/>
          <a:p>
            <a:r>
              <a:rPr lang="en-US" sz="900" dirty="0"/>
              <a:t>Source: </a:t>
            </a:r>
            <a:r>
              <a:rPr lang="en-US" sz="900" dirty="0">
                <a:hlinkClick r:id="rId2"/>
              </a:rPr>
              <a:t>www.beirutai.org</a:t>
            </a:r>
            <a:endParaRPr lang="en-US" sz="900" dirty="0"/>
          </a:p>
        </p:txBody>
      </p:sp>
      <p:pic>
        <p:nvPicPr>
          <p:cNvPr id="4" name="Picture 3" descr="A screenshot of a cell phone&#10;&#10;Description automatically generated">
            <a:extLst>
              <a:ext uri="{FF2B5EF4-FFF2-40B4-BE49-F238E27FC236}">
                <a16:creationId xmlns:a16="http://schemas.microsoft.com/office/drawing/2014/main" id="{2C9CAD98-2D08-4C15-A94E-8F75C5E18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101" y="967740"/>
            <a:ext cx="8039797" cy="5220152"/>
          </a:xfrm>
          <a:prstGeom prst="rect">
            <a:avLst/>
          </a:prstGeom>
        </p:spPr>
      </p:pic>
    </p:spTree>
    <p:extLst>
      <p:ext uri="{BB962C8B-B14F-4D97-AF65-F5344CB8AC3E}">
        <p14:creationId xmlns:p14="http://schemas.microsoft.com/office/powerpoint/2010/main" val="3120467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Introduction to Power BI – </a:t>
            </a:r>
            <a:r>
              <a:rPr lang="en-US" sz="1800" kern="1200" dirty="0" err="1">
                <a:solidFill>
                  <a:schemeClr val="tx1"/>
                </a:solidFill>
                <a:latin typeface="Calibri" panose="020F0502020204030204" pitchFamily="34" charset="0"/>
                <a:cs typeface="Calibri" panose="020F0502020204030204" pitchFamily="34" charset="0"/>
              </a:rPr>
              <a:t>Elissar</a:t>
            </a:r>
            <a:endParaRPr lang="en-US" sz="1800" kern="1200" dirty="0">
              <a:solidFill>
                <a:schemeClr val="tx1"/>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9F293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296520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idx="4294967295"/>
          </p:nvPr>
        </p:nvSpPr>
        <p:spPr>
          <a:xfrm>
            <a:off x="0" y="485775"/>
            <a:ext cx="12192000" cy="965200"/>
          </a:xfrm>
        </p:spPr>
        <p:txBody>
          <a:bodyPr>
            <a:normAutofit/>
          </a:bodyPr>
          <a:lstStyle/>
          <a:p>
            <a:r>
              <a:rPr lang="en-US" dirty="0"/>
              <a:t>Intro to Microsoft Power BI</a:t>
            </a:r>
          </a:p>
        </p:txBody>
      </p:sp>
    </p:spTree>
    <p:extLst>
      <p:ext uri="{BB962C8B-B14F-4D97-AF65-F5344CB8AC3E}">
        <p14:creationId xmlns:p14="http://schemas.microsoft.com/office/powerpoint/2010/main" val="2583544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984DE-185C-4C64-AC82-F4E5AF7D93FA}"/>
              </a:ext>
            </a:extLst>
          </p:cNvPr>
          <p:cNvSpPr>
            <a:spLocks noGrp="1"/>
          </p:cNvSpPr>
          <p:nvPr>
            <p:ph type="title"/>
          </p:nvPr>
        </p:nvSpPr>
        <p:spPr/>
        <p:txBody>
          <a:bodyPr/>
          <a:lstStyle/>
          <a:p>
            <a:r>
              <a:rPr lang="en-US" dirty="0"/>
              <a:t>What is Business Intelligence?</a:t>
            </a:r>
          </a:p>
        </p:txBody>
      </p:sp>
      <p:sp>
        <p:nvSpPr>
          <p:cNvPr id="3" name="Content Placeholder 2"/>
          <p:cNvSpPr>
            <a:spLocks noGrp="1"/>
          </p:cNvSpPr>
          <p:nvPr>
            <p:ph sz="quarter" idx="10"/>
          </p:nvPr>
        </p:nvSpPr>
        <p:spPr/>
        <p:txBody>
          <a:bodyPr/>
          <a:lstStyle/>
          <a:p>
            <a:pPr marL="0" indent="0">
              <a:buNone/>
            </a:pPr>
            <a:r>
              <a:rPr lang="en-US" b="1" dirty="0"/>
              <a:t>Business Intelligence (BI) </a:t>
            </a:r>
            <a:r>
              <a:rPr lang="en-US" dirty="0"/>
              <a:t>refers to the technologies, application and practices for the collection, integration , analysis and presentation of business information  </a:t>
            </a:r>
          </a:p>
          <a:p>
            <a:pPr marL="0" indent="0">
              <a:buNone/>
            </a:pPr>
            <a:endParaRPr lang="en-US" b="1" dirty="0"/>
          </a:p>
          <a:p>
            <a:pPr marL="0" indent="0">
              <a:buNone/>
            </a:pPr>
            <a:r>
              <a:rPr lang="en-US" b="1" dirty="0"/>
              <a:t>Purpose of BI: </a:t>
            </a:r>
            <a:r>
              <a:rPr lang="en-US" dirty="0"/>
              <a:t>to support better  decision making at the organization </a:t>
            </a:r>
          </a:p>
        </p:txBody>
      </p:sp>
    </p:spTree>
    <p:extLst>
      <p:ext uri="{BB962C8B-B14F-4D97-AF65-F5344CB8AC3E}">
        <p14:creationId xmlns:p14="http://schemas.microsoft.com/office/powerpoint/2010/main" val="1135516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 business intelligence process consists of 4 steps</a:t>
            </a:r>
          </a:p>
        </p:txBody>
      </p:sp>
      <p:graphicFrame>
        <p:nvGraphicFramePr>
          <p:cNvPr id="3" name="Diagram 2">
            <a:extLst>
              <a:ext uri="{FF2B5EF4-FFF2-40B4-BE49-F238E27FC236}">
                <a16:creationId xmlns:a16="http://schemas.microsoft.com/office/drawing/2014/main" id="{8587ACDC-4FBA-44B2-ACA7-45824524AFE0}"/>
              </a:ext>
            </a:extLst>
          </p:cNvPr>
          <p:cNvGraphicFramePr/>
          <p:nvPr>
            <p:extLst>
              <p:ext uri="{D42A27DB-BD31-4B8C-83A1-F6EECF244321}">
                <p14:modId xmlns:p14="http://schemas.microsoft.com/office/powerpoint/2010/main" val="1216444813"/>
              </p:ext>
            </p:extLst>
          </p:nvPr>
        </p:nvGraphicFramePr>
        <p:xfrm>
          <a:off x="1831975" y="1362075"/>
          <a:ext cx="8083550" cy="3747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085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There are many tools available for business to implement Analytics and BI platforms</a:t>
            </a:r>
          </a:p>
        </p:txBody>
      </p:sp>
      <p:sp>
        <p:nvSpPr>
          <p:cNvPr id="6" name="Text Placeholder 5">
            <a:extLst>
              <a:ext uri="{FF2B5EF4-FFF2-40B4-BE49-F238E27FC236}">
                <a16:creationId xmlns:a16="http://schemas.microsoft.com/office/drawing/2014/main" id="{AEFB1EAB-BB1B-497D-960D-A9513C0ED693}"/>
              </a:ext>
            </a:extLst>
          </p:cNvPr>
          <p:cNvSpPr>
            <a:spLocks noGrp="1"/>
          </p:cNvSpPr>
          <p:nvPr>
            <p:ph type="body" sz="quarter" idx="11"/>
          </p:nvPr>
        </p:nvSpPr>
        <p:spPr/>
        <p:txBody>
          <a:bodyPr>
            <a:normAutofit lnSpcReduction="10000"/>
          </a:bodyPr>
          <a:lstStyle/>
          <a:p>
            <a:r>
              <a:rPr lang="en-US" dirty="0"/>
              <a:t>Source: </a:t>
            </a:r>
            <a:r>
              <a:rPr lang="en-US" dirty="0">
                <a:hlinkClick r:id="rId2"/>
              </a:rPr>
              <a:t>https://www.gartner.com/en/documents/3980852</a:t>
            </a:r>
            <a:endParaRPr lang="en-US" dirty="0"/>
          </a:p>
        </p:txBody>
      </p:sp>
      <p:pic>
        <p:nvPicPr>
          <p:cNvPr id="8194" name="Picture 2" descr="Image result for gartner magic quadrant bi tools">
            <a:extLst>
              <a:ext uri="{FF2B5EF4-FFF2-40B4-BE49-F238E27FC236}">
                <a16:creationId xmlns:a16="http://schemas.microsoft.com/office/drawing/2014/main" id="{02665D49-74C7-474C-9284-6BFAD5803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1027627"/>
            <a:ext cx="5224463" cy="5216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qlik logo">
            <a:extLst>
              <a:ext uri="{FF2B5EF4-FFF2-40B4-BE49-F238E27FC236}">
                <a16:creationId xmlns:a16="http://schemas.microsoft.com/office/drawing/2014/main" id="{A253A1AA-05FF-4E97-90DD-981EA13400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85" t="16398" r="9636" b="26829"/>
          <a:stretch/>
        </p:blipFill>
        <p:spPr bwMode="auto">
          <a:xfrm>
            <a:off x="4501295" y="1634967"/>
            <a:ext cx="2027361" cy="77195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tableau logo">
            <a:extLst>
              <a:ext uri="{FF2B5EF4-FFF2-40B4-BE49-F238E27FC236}">
                <a16:creationId xmlns:a16="http://schemas.microsoft.com/office/drawing/2014/main" id="{F6FB46D9-917B-45AE-A1C7-B6CE34FDF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3665" y="1168203"/>
            <a:ext cx="2293360" cy="528249"/>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sap business object bi logo">
            <a:extLst>
              <a:ext uri="{FF2B5EF4-FFF2-40B4-BE49-F238E27FC236}">
                <a16:creationId xmlns:a16="http://schemas.microsoft.com/office/drawing/2014/main" id="{824A64DC-84F5-4D5A-9A52-351927D44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1295" y="2436341"/>
            <a:ext cx="1908626" cy="928865"/>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ibm cognos bi logo">
            <a:extLst>
              <a:ext uri="{FF2B5EF4-FFF2-40B4-BE49-F238E27FC236}">
                <a16:creationId xmlns:a16="http://schemas.microsoft.com/office/drawing/2014/main" id="{6BC509D5-5310-4D70-A18F-47905D64E9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750" b="19419"/>
          <a:stretch/>
        </p:blipFill>
        <p:spPr bwMode="auto">
          <a:xfrm>
            <a:off x="4501295" y="3415156"/>
            <a:ext cx="1793649" cy="929664"/>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sisense bi logo">
            <a:extLst>
              <a:ext uri="{FF2B5EF4-FFF2-40B4-BE49-F238E27FC236}">
                <a16:creationId xmlns:a16="http://schemas.microsoft.com/office/drawing/2014/main" id="{986D6F89-E873-4FCC-854E-1F0E269018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2796" y="4364770"/>
            <a:ext cx="2235097" cy="65092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6BC17D0-425F-43ED-AACD-220570FA5A2E}"/>
              </a:ext>
            </a:extLst>
          </p:cNvPr>
          <p:cNvSpPr/>
          <p:nvPr/>
        </p:nvSpPr>
        <p:spPr>
          <a:xfrm>
            <a:off x="468923" y="1504410"/>
            <a:ext cx="3255352" cy="2862322"/>
          </a:xfrm>
          <a:prstGeom prst="rect">
            <a:avLst/>
          </a:prstGeom>
        </p:spPr>
        <p:txBody>
          <a:bodyPr wrap="square">
            <a:spAutoFit/>
          </a:bodyPr>
          <a:lstStyle/>
          <a:p>
            <a:r>
              <a:rPr lang="en-US" b="1" dirty="0">
                <a:solidFill>
                  <a:srgbClr val="000000"/>
                </a:solidFill>
                <a:latin typeface="Calibri" panose="020F0502020204030204" pitchFamily="34" charset="0"/>
                <a:cs typeface="Calibri" panose="020F0502020204030204" pitchFamily="34" charset="0"/>
              </a:rPr>
              <a:t>Selecting your Analytics &amp; BI Platform</a:t>
            </a:r>
          </a:p>
          <a:p>
            <a:r>
              <a:rPr lang="en-US" b="0" i="0" dirty="0">
                <a:solidFill>
                  <a:srgbClr val="000000"/>
                </a:solidFill>
                <a:effectLst/>
                <a:latin typeface="Calibri" panose="020F0502020204030204" pitchFamily="34" charset="0"/>
                <a:cs typeface="Calibri" panose="020F0502020204030204" pitchFamily="34" charset="0"/>
              </a:rPr>
              <a:t>You can not go wrong with the selection of a platform. All platforms have good capabilities. </a:t>
            </a:r>
            <a:r>
              <a:rPr lang="en-US" dirty="0">
                <a:solidFill>
                  <a:srgbClr val="000000"/>
                </a:solidFill>
                <a:latin typeface="Calibri" panose="020F0502020204030204" pitchFamily="34" charset="0"/>
                <a:cs typeface="Calibri" panose="020F0502020204030204" pitchFamily="34" charset="0"/>
              </a:rPr>
              <a:t>However your organization need to make an assessment to the best adapted platforms for your case.</a:t>
            </a:r>
          </a:p>
          <a:p>
            <a:endParaRPr lang="en-US" b="0" i="0" dirty="0">
              <a:solidFill>
                <a:srgbClr val="000000"/>
              </a:solidFill>
              <a:effectLst/>
              <a:latin typeface="Calibri" panose="020F0502020204030204" pitchFamily="34" charset="0"/>
              <a:cs typeface="Calibri" panose="020F0502020204030204" pitchFamily="34" charset="0"/>
            </a:endParaRPr>
          </a:p>
        </p:txBody>
      </p:sp>
      <p:pic>
        <p:nvPicPr>
          <p:cNvPr id="17" name="Picture 6" descr="Image result for power bi">
            <a:extLst>
              <a:ext uri="{FF2B5EF4-FFF2-40B4-BE49-F238E27FC236}">
                <a16:creationId xmlns:a16="http://schemas.microsoft.com/office/drawing/2014/main" id="{54C49C37-0852-4F4F-AD20-DFF5B68E710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929" b="27857"/>
          <a:stretch/>
        </p:blipFill>
        <p:spPr bwMode="auto">
          <a:xfrm>
            <a:off x="4350327" y="5168885"/>
            <a:ext cx="2293361" cy="99106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8D4DD64-D318-43FE-AAF5-85BF8469CFBF}"/>
              </a:ext>
            </a:extLst>
          </p:cNvPr>
          <p:cNvSpPr/>
          <p:nvPr/>
        </p:nvSpPr>
        <p:spPr>
          <a:xfrm>
            <a:off x="4286250" y="5115275"/>
            <a:ext cx="2390775" cy="108077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3686FE9E-8918-4FC2-8B7D-963C43DB700F}"/>
              </a:ext>
            </a:extLst>
          </p:cNvPr>
          <p:cNvSpPr/>
          <p:nvPr/>
        </p:nvSpPr>
        <p:spPr>
          <a:xfrm>
            <a:off x="468923" y="5286329"/>
            <a:ext cx="3398227" cy="646331"/>
          </a:xfrm>
          <a:prstGeom prst="rect">
            <a:avLst/>
          </a:prstGeom>
        </p:spPr>
        <p:txBody>
          <a:bodyPr wrap="square">
            <a:spAutoFit/>
          </a:bodyPr>
          <a:lstStyle/>
          <a:p>
            <a:r>
              <a:rPr lang="en-US" dirty="0">
                <a:solidFill>
                  <a:srgbClr val="9F2936"/>
                </a:solidFill>
                <a:latin typeface="Calibri" panose="020F0502020204030204" pitchFamily="34" charset="0"/>
                <a:cs typeface="Calibri" panose="020F0502020204030204" pitchFamily="34" charset="0"/>
              </a:rPr>
              <a:t>For this workshop, we selected </a:t>
            </a:r>
            <a:r>
              <a:rPr lang="en-US" dirty="0" err="1">
                <a:solidFill>
                  <a:srgbClr val="9F2936"/>
                </a:solidFill>
                <a:latin typeface="Calibri" panose="020F0502020204030204" pitchFamily="34" charset="0"/>
                <a:cs typeface="Calibri" panose="020F0502020204030204" pitchFamily="34" charset="0"/>
              </a:rPr>
              <a:t>PowerBI</a:t>
            </a:r>
            <a:r>
              <a:rPr lang="en-US" dirty="0">
                <a:solidFill>
                  <a:srgbClr val="9F2936"/>
                </a:solidFill>
                <a:latin typeface="Calibri" panose="020F0502020204030204" pitchFamily="34" charset="0"/>
                <a:cs typeface="Calibri" panose="020F0502020204030204" pitchFamily="34" charset="0"/>
              </a:rPr>
              <a:t> as an analytics tool.</a:t>
            </a:r>
          </a:p>
        </p:txBody>
      </p:sp>
      <p:cxnSp>
        <p:nvCxnSpPr>
          <p:cNvPr id="10" name="Straight Arrow Connector 9">
            <a:extLst>
              <a:ext uri="{FF2B5EF4-FFF2-40B4-BE49-F238E27FC236}">
                <a16:creationId xmlns:a16="http://schemas.microsoft.com/office/drawing/2014/main" id="{875FBDE1-C289-47BD-B4BC-5183CB0E798C}"/>
              </a:ext>
            </a:extLst>
          </p:cNvPr>
          <p:cNvCxnSpPr>
            <a:cxnSpLocks/>
            <a:endCxn id="18" idx="1"/>
          </p:cNvCxnSpPr>
          <p:nvPr/>
        </p:nvCxnSpPr>
        <p:spPr>
          <a:xfrm>
            <a:off x="3552825" y="5655662"/>
            <a:ext cx="73342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0462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With Power BI you can work with a lot of different data types</a:t>
            </a:r>
          </a:p>
        </p:txBody>
      </p:sp>
      <p:sp>
        <p:nvSpPr>
          <p:cNvPr id="6" name="Text Placeholder 5">
            <a:extLst>
              <a:ext uri="{FF2B5EF4-FFF2-40B4-BE49-F238E27FC236}">
                <a16:creationId xmlns:a16="http://schemas.microsoft.com/office/drawing/2014/main" id="{DDB79003-FC04-45DA-A157-273915697844}"/>
              </a:ext>
            </a:extLst>
          </p:cNvPr>
          <p:cNvSpPr>
            <a:spLocks noGrp="1"/>
          </p:cNvSpPr>
          <p:nvPr>
            <p:ph type="body" sz="quarter" idx="11"/>
          </p:nvPr>
        </p:nvSpPr>
        <p:spPr/>
        <p:txBody>
          <a:bodyPr>
            <a:normAutofit lnSpcReduction="10000"/>
          </a:bodyPr>
          <a:lstStyle/>
          <a:p>
            <a:r>
              <a:rPr lang="en-US" dirty="0"/>
              <a:t>Source: </a:t>
            </a:r>
            <a:r>
              <a:rPr lang="en-US" dirty="0">
                <a:hlinkClick r:id="rId2"/>
              </a:rPr>
              <a:t>https://powerbi.microsoft.com/en-us/desktop/</a:t>
            </a:r>
            <a:endParaRPr lang="en-US" dirty="0"/>
          </a:p>
        </p:txBody>
      </p:sp>
      <p:pic>
        <p:nvPicPr>
          <p:cNvPr id="3074" name="Picture 2">
            <a:extLst>
              <a:ext uri="{FF2B5EF4-FFF2-40B4-BE49-F238E27FC236}">
                <a16:creationId xmlns:a16="http://schemas.microsoft.com/office/drawing/2014/main" id="{4D7026A1-5315-403B-AF95-646A3680F5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8923" y="1450340"/>
            <a:ext cx="5943600" cy="4429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68257A2-83AD-41BF-86DD-C612774383B4}"/>
              </a:ext>
            </a:extLst>
          </p:cNvPr>
          <p:cNvSpPr/>
          <p:nvPr/>
        </p:nvSpPr>
        <p:spPr>
          <a:xfrm>
            <a:off x="6743700" y="2118063"/>
            <a:ext cx="5067300" cy="2308324"/>
          </a:xfrm>
          <a:prstGeom prst="rect">
            <a:avLst/>
          </a:prstGeom>
        </p:spPr>
        <p:txBody>
          <a:bodyPr wrap="square">
            <a:spAutoFit/>
          </a:bodyPr>
          <a:lstStyle/>
          <a:p>
            <a:r>
              <a:rPr lang="en-US" b="1" dirty="0">
                <a:solidFill>
                  <a:srgbClr val="000000"/>
                </a:solidFill>
                <a:latin typeface="Calibri" panose="020F0502020204030204" pitchFamily="34" charset="0"/>
                <a:cs typeface="Calibri" panose="020F0502020204030204" pitchFamily="34" charset="0"/>
              </a:rPr>
              <a:t>Connect to your data, wherever it is</a:t>
            </a:r>
          </a:p>
          <a:p>
            <a:r>
              <a:rPr lang="en-US" dirty="0">
                <a:solidFill>
                  <a:srgbClr val="000000"/>
                </a:solidFill>
                <a:latin typeface="Calibri" panose="020F0502020204030204" pitchFamily="34" charset="0"/>
                <a:cs typeface="Calibri" panose="020F0502020204030204" pitchFamily="34" charset="0"/>
              </a:rPr>
              <a:t>Access data from hundreds of supported on-premises and cloud-based sources, such as Dynamics 365, Salesforce, Azure SQL DB, Excel, and SharePoint. Ensure it’s always up to date with automated, incremental refreshes. Power BI Desktop enables you to develop deep, actionable insights for a broad range of scenarios.</a:t>
            </a:r>
            <a:endParaRPr lang="en-US"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0351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With Power BI you can prepare, clean and structure your data very easily</a:t>
            </a:r>
          </a:p>
        </p:txBody>
      </p:sp>
      <p:sp>
        <p:nvSpPr>
          <p:cNvPr id="5" name="Text Placeholder 4">
            <a:extLst>
              <a:ext uri="{FF2B5EF4-FFF2-40B4-BE49-F238E27FC236}">
                <a16:creationId xmlns:a16="http://schemas.microsoft.com/office/drawing/2014/main" id="{E45E5526-0F7F-47A7-BA79-D6E77191ADAC}"/>
              </a:ext>
            </a:extLst>
          </p:cNvPr>
          <p:cNvSpPr>
            <a:spLocks noGrp="1"/>
          </p:cNvSpPr>
          <p:nvPr>
            <p:ph type="body" sz="quarter" idx="11"/>
          </p:nvPr>
        </p:nvSpPr>
        <p:spPr/>
        <p:txBody>
          <a:bodyPr>
            <a:normAutofit lnSpcReduction="10000"/>
          </a:bodyPr>
          <a:lstStyle/>
          <a:p>
            <a:r>
              <a:rPr lang="en-US" dirty="0"/>
              <a:t>Source: </a:t>
            </a:r>
            <a:r>
              <a:rPr lang="en-US" dirty="0">
                <a:hlinkClick r:id="rId2"/>
              </a:rPr>
              <a:t>https://powerbi.microsoft.com/en-us/desktop/</a:t>
            </a:r>
            <a:endParaRPr lang="en-US" dirty="0"/>
          </a:p>
        </p:txBody>
      </p:sp>
      <p:sp>
        <p:nvSpPr>
          <p:cNvPr id="3" name="Rectangle 2">
            <a:extLst>
              <a:ext uri="{FF2B5EF4-FFF2-40B4-BE49-F238E27FC236}">
                <a16:creationId xmlns:a16="http://schemas.microsoft.com/office/drawing/2014/main" id="{468257A2-83AD-41BF-86DD-C612774383B4}"/>
              </a:ext>
            </a:extLst>
          </p:cNvPr>
          <p:cNvSpPr/>
          <p:nvPr/>
        </p:nvSpPr>
        <p:spPr>
          <a:xfrm>
            <a:off x="6655777" y="2782977"/>
            <a:ext cx="5067300" cy="1754326"/>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Prep and model your data with ease</a:t>
            </a:r>
          </a:p>
          <a:p>
            <a:r>
              <a:rPr lang="en-US" dirty="0">
                <a:latin typeface="Calibri" panose="020F0502020204030204" pitchFamily="34" charset="0"/>
                <a:cs typeface="Calibri" panose="020F0502020204030204" pitchFamily="34" charset="0"/>
              </a:rPr>
              <a:t>Data prep can take most of your time, but it doesn’t have to with data modeling tools. Reclaim hours in your day using the self-service Power Query experience familiar to millions of Excel users. Ingest, transform, integrate and enrich data in Power BI.</a:t>
            </a:r>
          </a:p>
        </p:txBody>
      </p:sp>
      <p:pic>
        <p:nvPicPr>
          <p:cNvPr id="4098" name="Picture 2">
            <a:extLst>
              <a:ext uri="{FF2B5EF4-FFF2-40B4-BE49-F238E27FC236}">
                <a16:creationId xmlns:a16="http://schemas.microsoft.com/office/drawing/2014/main" id="{B2D82E28-4DD0-4890-B6AC-9AE961678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23" y="1450340"/>
            <a:ext cx="592455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805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graphicFrame>
        <p:nvGraphicFramePr>
          <p:cNvPr id="7" name="Content Placeholder 6">
            <a:extLst>
              <a:ext uri="{FF2B5EF4-FFF2-40B4-BE49-F238E27FC236}">
                <a16:creationId xmlns:a16="http://schemas.microsoft.com/office/drawing/2014/main" id="{42B6C9B1-9F5D-4D42-805E-B472BC84A709}"/>
              </a:ext>
            </a:extLst>
          </p:cNvPr>
          <p:cNvGraphicFramePr>
            <a:graphicFrameLocks noGrp="1"/>
          </p:cNvGraphicFramePr>
          <p:nvPr>
            <p:ph sz="quarter" idx="4294967295"/>
            <p:extLst>
              <p:ext uri="{D42A27DB-BD31-4B8C-83A1-F6EECF244321}">
                <p14:modId xmlns:p14="http://schemas.microsoft.com/office/powerpoint/2010/main" val="3416690798"/>
              </p:ext>
            </p:extLst>
          </p:nvPr>
        </p:nvGraphicFramePr>
        <p:xfrm>
          <a:off x="1457325" y="1450975"/>
          <a:ext cx="8162925" cy="4660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3030346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With Power BI you can do advanced analytics that are accessible to anyone</a:t>
            </a:r>
          </a:p>
        </p:txBody>
      </p:sp>
      <p:sp>
        <p:nvSpPr>
          <p:cNvPr id="5" name="Text Placeholder 4">
            <a:extLst>
              <a:ext uri="{FF2B5EF4-FFF2-40B4-BE49-F238E27FC236}">
                <a16:creationId xmlns:a16="http://schemas.microsoft.com/office/drawing/2014/main" id="{F59FF034-BB72-4809-899E-17230005DEE7}"/>
              </a:ext>
            </a:extLst>
          </p:cNvPr>
          <p:cNvSpPr>
            <a:spLocks noGrp="1"/>
          </p:cNvSpPr>
          <p:nvPr>
            <p:ph type="body" sz="quarter" idx="11"/>
          </p:nvPr>
        </p:nvSpPr>
        <p:spPr/>
        <p:txBody>
          <a:bodyPr>
            <a:normAutofit lnSpcReduction="10000"/>
          </a:bodyPr>
          <a:lstStyle/>
          <a:p>
            <a:r>
              <a:rPr lang="en-US" dirty="0"/>
              <a:t>Source: </a:t>
            </a:r>
            <a:r>
              <a:rPr lang="en-US" dirty="0">
                <a:hlinkClick r:id="rId2"/>
              </a:rPr>
              <a:t>https://powerbi.microsoft.com/en-us/desktop/</a:t>
            </a:r>
            <a:endParaRPr lang="en-US" dirty="0"/>
          </a:p>
        </p:txBody>
      </p:sp>
      <p:sp>
        <p:nvSpPr>
          <p:cNvPr id="3" name="Rectangle 2">
            <a:extLst>
              <a:ext uri="{FF2B5EF4-FFF2-40B4-BE49-F238E27FC236}">
                <a16:creationId xmlns:a16="http://schemas.microsoft.com/office/drawing/2014/main" id="{468257A2-83AD-41BF-86DD-C612774383B4}"/>
              </a:ext>
            </a:extLst>
          </p:cNvPr>
          <p:cNvSpPr/>
          <p:nvPr/>
        </p:nvSpPr>
        <p:spPr>
          <a:xfrm>
            <a:off x="6655777" y="2468652"/>
            <a:ext cx="5067300" cy="2585323"/>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Provide advanced analytics with the familiarity of Excel</a:t>
            </a:r>
          </a:p>
          <a:p>
            <a:r>
              <a:rPr lang="en-US" dirty="0">
                <a:latin typeface="Calibri" panose="020F0502020204030204" pitchFamily="34" charset="0"/>
                <a:cs typeface="Calibri" panose="020F0502020204030204" pitchFamily="34" charset="0"/>
              </a:rPr>
              <a:t>Dig deeper into data and find patterns you may have otherwise missed that lead to actionable insights. Use features like quick measures, grouping, forecasting, and clustering. Give advanced users full control over their model using powerful DAX formula language. If you’re familiar with Excel, you’ll feel at home in Power BI.</a:t>
            </a:r>
          </a:p>
        </p:txBody>
      </p:sp>
      <p:pic>
        <p:nvPicPr>
          <p:cNvPr id="5122" name="Picture 2">
            <a:extLst>
              <a:ext uri="{FF2B5EF4-FFF2-40B4-BE49-F238E27FC236}">
                <a16:creationId xmlns:a16="http://schemas.microsoft.com/office/drawing/2014/main" id="{668E9F57-BCDC-47B0-A2E2-31ABC41B1A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8923" y="1647825"/>
            <a:ext cx="594360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211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With Power BI you can create very easily customized reports for your business.</a:t>
            </a:r>
          </a:p>
        </p:txBody>
      </p:sp>
      <p:sp>
        <p:nvSpPr>
          <p:cNvPr id="5" name="Text Placeholder 4">
            <a:extLst>
              <a:ext uri="{FF2B5EF4-FFF2-40B4-BE49-F238E27FC236}">
                <a16:creationId xmlns:a16="http://schemas.microsoft.com/office/drawing/2014/main" id="{7B461A8D-0985-45F8-B334-EDEACCD44E37}"/>
              </a:ext>
            </a:extLst>
          </p:cNvPr>
          <p:cNvSpPr>
            <a:spLocks noGrp="1"/>
          </p:cNvSpPr>
          <p:nvPr>
            <p:ph type="body" sz="quarter" idx="11"/>
          </p:nvPr>
        </p:nvSpPr>
        <p:spPr/>
        <p:txBody>
          <a:bodyPr>
            <a:normAutofit lnSpcReduction="10000"/>
          </a:bodyPr>
          <a:lstStyle/>
          <a:p>
            <a:r>
              <a:rPr lang="en-US" dirty="0"/>
              <a:t>Source: </a:t>
            </a:r>
            <a:r>
              <a:rPr lang="en-US" dirty="0">
                <a:hlinkClick r:id="rId2"/>
              </a:rPr>
              <a:t>https://powerbi.microsoft.com/en-us/desktop/</a:t>
            </a:r>
            <a:endParaRPr lang="en-US" dirty="0"/>
          </a:p>
        </p:txBody>
      </p:sp>
      <p:sp>
        <p:nvSpPr>
          <p:cNvPr id="3" name="Rectangle 2">
            <a:extLst>
              <a:ext uri="{FF2B5EF4-FFF2-40B4-BE49-F238E27FC236}">
                <a16:creationId xmlns:a16="http://schemas.microsoft.com/office/drawing/2014/main" id="{468257A2-83AD-41BF-86DD-C612774383B4}"/>
              </a:ext>
            </a:extLst>
          </p:cNvPr>
          <p:cNvSpPr/>
          <p:nvPr/>
        </p:nvSpPr>
        <p:spPr>
          <a:xfrm>
            <a:off x="6655777" y="2468652"/>
            <a:ext cx="5067300" cy="2585323"/>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Create interactive reports customized for your business</a:t>
            </a:r>
          </a:p>
          <a:p>
            <a:r>
              <a:rPr lang="en-US" dirty="0">
                <a:latin typeface="Calibri" panose="020F0502020204030204" pitchFamily="34" charset="0"/>
                <a:cs typeface="Calibri" panose="020F0502020204030204" pitchFamily="34" charset="0"/>
              </a:rPr>
              <a:t>Create stunning reports with interactive data visualizations. Tell your data story using a drag-and-drop canvas and </a:t>
            </a:r>
            <a:r>
              <a:rPr lang="en-US" u="sng" dirty="0">
                <a:latin typeface="Calibri" panose="020F0502020204030204" pitchFamily="34" charset="0"/>
                <a:cs typeface="Calibri" panose="020F0502020204030204" pitchFamily="34" charset="0"/>
                <a:hlinkClick r:id="rId3"/>
              </a:rPr>
              <a:t>hundreds of modern data visuals</a:t>
            </a:r>
            <a:r>
              <a:rPr lang="en-US" dirty="0">
                <a:latin typeface="Calibri" panose="020F0502020204030204" pitchFamily="34" charset="0"/>
                <a:cs typeface="Calibri" panose="020F0502020204030204" pitchFamily="34" charset="0"/>
              </a:rPr>
              <a:t> from Microsoft and partners—or create your own, using the Power BI open source custom visuals framework. Design your report with theming, formatting, and layout tools</a:t>
            </a:r>
          </a:p>
        </p:txBody>
      </p:sp>
      <p:pic>
        <p:nvPicPr>
          <p:cNvPr id="6146" name="Picture 2">
            <a:extLst>
              <a:ext uri="{FF2B5EF4-FFF2-40B4-BE49-F238E27FC236}">
                <a16:creationId xmlns:a16="http://schemas.microsoft.com/office/drawing/2014/main" id="{90E2DA16-7E58-4848-8703-0D0FE5243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23" y="1450340"/>
            <a:ext cx="594360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016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With Power BI you can share your reports with anyone on the web, on mobile, on desktop</a:t>
            </a:r>
          </a:p>
        </p:txBody>
      </p:sp>
      <p:sp>
        <p:nvSpPr>
          <p:cNvPr id="5" name="Text Placeholder 4">
            <a:extLst>
              <a:ext uri="{FF2B5EF4-FFF2-40B4-BE49-F238E27FC236}">
                <a16:creationId xmlns:a16="http://schemas.microsoft.com/office/drawing/2014/main" id="{7B461A8D-0985-45F8-B334-EDEACCD44E37}"/>
              </a:ext>
            </a:extLst>
          </p:cNvPr>
          <p:cNvSpPr>
            <a:spLocks noGrp="1"/>
          </p:cNvSpPr>
          <p:nvPr>
            <p:ph type="body" sz="quarter" idx="11"/>
          </p:nvPr>
        </p:nvSpPr>
        <p:spPr/>
        <p:txBody>
          <a:bodyPr>
            <a:normAutofit lnSpcReduction="10000"/>
          </a:bodyPr>
          <a:lstStyle/>
          <a:p>
            <a:r>
              <a:rPr lang="en-US" dirty="0"/>
              <a:t>Source: </a:t>
            </a:r>
            <a:r>
              <a:rPr lang="en-US" dirty="0">
                <a:hlinkClick r:id="rId2"/>
              </a:rPr>
              <a:t>https://powerbi.microsoft.com/en-us/desktop/</a:t>
            </a:r>
            <a:endParaRPr lang="en-US" dirty="0"/>
          </a:p>
        </p:txBody>
      </p:sp>
      <p:sp>
        <p:nvSpPr>
          <p:cNvPr id="3" name="Rectangle 2">
            <a:extLst>
              <a:ext uri="{FF2B5EF4-FFF2-40B4-BE49-F238E27FC236}">
                <a16:creationId xmlns:a16="http://schemas.microsoft.com/office/drawing/2014/main" id="{468257A2-83AD-41BF-86DD-C612774383B4}"/>
              </a:ext>
            </a:extLst>
          </p:cNvPr>
          <p:cNvSpPr/>
          <p:nvPr/>
        </p:nvSpPr>
        <p:spPr>
          <a:xfrm>
            <a:off x="6655777" y="2468652"/>
            <a:ext cx="5067300" cy="1754326"/>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Author for everyone, anywhere</a:t>
            </a:r>
          </a:p>
          <a:p>
            <a:r>
              <a:rPr lang="en-US" dirty="0">
                <a:latin typeface="Calibri" panose="020F0502020204030204" pitchFamily="34" charset="0"/>
                <a:cs typeface="Calibri" panose="020F0502020204030204" pitchFamily="34" charset="0"/>
              </a:rPr>
              <a:t>Get visual analytics to the people who need it. Create mobile-optimized reports for viewers to consume on the go. Publish from Power BI Desktop to the cloud or on-premises. Embed reports created in Power BI Desktop into existing apps or websites.</a:t>
            </a:r>
          </a:p>
        </p:txBody>
      </p:sp>
      <p:pic>
        <p:nvPicPr>
          <p:cNvPr id="7170" name="Picture 2">
            <a:extLst>
              <a:ext uri="{FF2B5EF4-FFF2-40B4-BE49-F238E27FC236}">
                <a16:creationId xmlns:a16="http://schemas.microsoft.com/office/drawing/2014/main" id="{64EBEE68-176E-482F-AB06-0D90F887F6A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8923" y="1450340"/>
            <a:ext cx="594360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42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Introduction to Power BI – </a:t>
            </a:r>
            <a:r>
              <a:rPr lang="en-US" sz="1800" kern="1200" dirty="0" err="1">
                <a:solidFill>
                  <a:schemeClr val="tx1"/>
                </a:solidFill>
                <a:latin typeface="Calibri" panose="020F0502020204030204" pitchFamily="34" charset="0"/>
                <a:cs typeface="Calibri" panose="020F0502020204030204" pitchFamily="34" charset="0"/>
              </a:rPr>
              <a:t>Elissar</a:t>
            </a:r>
            <a:endParaRPr lang="en-US" sz="1800" kern="1200" dirty="0">
              <a:solidFill>
                <a:schemeClr val="tx1"/>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9F293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2776797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Now is the time for a hands-on demonstration of Power BI Capabilities</a:t>
            </a:r>
          </a:p>
        </p:txBody>
      </p:sp>
      <p:sp>
        <p:nvSpPr>
          <p:cNvPr id="7" name="TextBox 6">
            <a:extLst>
              <a:ext uri="{FF2B5EF4-FFF2-40B4-BE49-F238E27FC236}">
                <a16:creationId xmlns:a16="http://schemas.microsoft.com/office/drawing/2014/main" id="{5AAC0FF3-9CC9-47C3-85F4-EC42F0182D52}"/>
              </a:ext>
            </a:extLst>
          </p:cNvPr>
          <p:cNvSpPr txBox="1"/>
          <p:nvPr/>
        </p:nvSpPr>
        <p:spPr>
          <a:xfrm>
            <a:off x="445511" y="3831590"/>
            <a:ext cx="8960827" cy="2185214"/>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Power BI demo:</a:t>
            </a:r>
          </a:p>
          <a:p>
            <a:pPr marL="342900" indent="-342900">
              <a:buAutoNum type="arabicPeriod"/>
            </a:pPr>
            <a:r>
              <a:rPr lang="en-US" dirty="0">
                <a:latin typeface="Calibri" panose="020F0502020204030204" pitchFamily="34" charset="0"/>
                <a:cs typeface="Calibri" panose="020F0502020204030204" pitchFamily="34" charset="0"/>
              </a:rPr>
              <a:t>If you have installed Power BI , please open the application</a:t>
            </a:r>
          </a:p>
          <a:p>
            <a:pPr marL="342900" indent="-342900">
              <a:buAutoNum type="arabicPeriod"/>
            </a:pPr>
            <a:r>
              <a:rPr lang="en-US" dirty="0">
                <a:latin typeface="Calibri" panose="020F0502020204030204" pitchFamily="34" charset="0"/>
                <a:cs typeface="Calibri" panose="020F0502020204030204" pitchFamily="34" charset="0"/>
              </a:rPr>
              <a:t>If you have not installed </a:t>
            </a:r>
            <a:r>
              <a:rPr lang="en-US" dirty="0" err="1">
                <a:latin typeface="Calibri" panose="020F0502020204030204" pitchFamily="34" charset="0"/>
                <a:cs typeface="Calibri" panose="020F0502020204030204" pitchFamily="34" charset="0"/>
              </a:rPr>
              <a:t>PowerBI</a:t>
            </a:r>
            <a:r>
              <a:rPr lang="en-US" dirty="0">
                <a:latin typeface="Calibri" panose="020F0502020204030204" pitchFamily="34" charset="0"/>
                <a:cs typeface="Calibri" panose="020F0502020204030204" pitchFamily="34" charset="0"/>
              </a:rPr>
              <a:t> please raise your hand, we will bring a USB flash drive for installation</a:t>
            </a:r>
          </a:p>
          <a:p>
            <a:pPr marL="342900" indent="-342900">
              <a:buAutoNum type="arabicPeriod"/>
            </a:pPr>
            <a:r>
              <a:rPr lang="en-US" dirty="0">
                <a:latin typeface="Calibri" panose="020F0502020204030204" pitchFamily="34" charset="0"/>
                <a:cs typeface="Calibri" panose="020F0502020204030204" pitchFamily="34" charset="0"/>
              </a:rPr>
              <a:t>Once you have Power BI running, please download the demo excel file from this link:</a:t>
            </a:r>
            <a:br>
              <a:rPr lang="en-US"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hlinkClick r:id="rId2"/>
              </a:rPr>
              <a:t>https://bit.ly/2SN2y65</a:t>
            </a:r>
            <a:endParaRPr lang="en-US" sz="2800" dirty="0">
              <a:latin typeface="Calibri" panose="020F0502020204030204" pitchFamily="34" charset="0"/>
              <a:cs typeface="Calibri" panose="020F0502020204030204" pitchFamily="34" charset="0"/>
            </a:endParaRPr>
          </a:p>
          <a:p>
            <a:pPr marL="342900" indent="-342900">
              <a:buAutoNum type="arabicPeriod"/>
            </a:pPr>
            <a:endParaRPr 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9764881-48B7-4951-AAD0-52C949A6F31B}"/>
              </a:ext>
            </a:extLst>
          </p:cNvPr>
          <p:cNvSpPr txBox="1"/>
          <p:nvPr/>
        </p:nvSpPr>
        <p:spPr>
          <a:xfrm>
            <a:off x="468923" y="1450340"/>
            <a:ext cx="8960827" cy="1661993"/>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Team formation:</a:t>
            </a:r>
          </a:p>
          <a:p>
            <a:pPr marL="342900" indent="-342900">
              <a:buAutoNum type="arabicPeriod"/>
            </a:pPr>
            <a:r>
              <a:rPr lang="en-US" dirty="0">
                <a:latin typeface="Calibri" panose="020F0502020204030204" pitchFamily="34" charset="0"/>
                <a:cs typeface="Calibri" panose="020F0502020204030204" pitchFamily="34" charset="0"/>
              </a:rPr>
              <a:t>Look to your left and right and form groups of 3 to 4 people</a:t>
            </a:r>
          </a:p>
          <a:p>
            <a:pPr marL="342900" indent="-342900">
              <a:buAutoNum type="arabicPeriod"/>
            </a:pPr>
            <a:r>
              <a:rPr lang="en-US" sz="2000" dirty="0">
                <a:latin typeface="Calibri" panose="020F0502020204030204" pitchFamily="34" charset="0"/>
                <a:cs typeface="Calibri" panose="020F0502020204030204" pitchFamily="34" charset="0"/>
              </a:rPr>
              <a:t>On this </a:t>
            </a:r>
            <a:r>
              <a:rPr lang="en-US" sz="2000" dirty="0">
                <a:latin typeface="Calibri" panose="020F0502020204030204" pitchFamily="34" charset="0"/>
                <a:cs typeface="Calibri" panose="020F0502020204030204" pitchFamily="34" charset="0"/>
                <a:hlinkClick r:id="rId3"/>
              </a:rPr>
              <a:t>link, </a:t>
            </a:r>
            <a:r>
              <a:rPr lang="en-US" sz="2000" dirty="0">
                <a:latin typeface="Calibri" panose="020F0502020204030204" pitchFamily="34" charset="0"/>
                <a:cs typeface="Calibri" panose="020F0502020204030204" pitchFamily="34" charset="0"/>
              </a:rPr>
              <a:t>please add your name, and select a team name</a:t>
            </a:r>
            <a:br>
              <a:rPr lang="en-US" sz="20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hlinkClick r:id="rId4"/>
              </a:rPr>
              <a:t>https://bit.ly/37uRi3D</a:t>
            </a:r>
            <a:endParaRPr lang="en-US" sz="2000" dirty="0">
              <a:latin typeface="Calibri" panose="020F0502020204030204" pitchFamily="34" charset="0"/>
              <a:cs typeface="Calibri" panose="020F0502020204030204" pitchFamily="34" charset="0"/>
            </a:endParaRPr>
          </a:p>
          <a:p>
            <a:pPr marL="342900" indent="-342900">
              <a:buAutoNum type="arabicPeriod"/>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080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At the end of this demo, you will produce a dashboard that looks like this:</a:t>
            </a:r>
          </a:p>
        </p:txBody>
      </p:sp>
      <p:pic>
        <p:nvPicPr>
          <p:cNvPr id="5" name="Picture 4" descr="A screenshot of a map&#10;&#10;Description automatically generated">
            <a:extLst>
              <a:ext uri="{FF2B5EF4-FFF2-40B4-BE49-F238E27FC236}">
                <a16:creationId xmlns:a16="http://schemas.microsoft.com/office/drawing/2014/main" id="{5C1C44F7-7BDC-48F8-BEA2-8A26E9DB8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050" y="1045386"/>
            <a:ext cx="9142322" cy="5144628"/>
          </a:xfrm>
          <a:prstGeom prst="rect">
            <a:avLst/>
          </a:prstGeom>
        </p:spPr>
      </p:pic>
    </p:spTree>
    <p:extLst>
      <p:ext uri="{BB962C8B-B14F-4D97-AF65-F5344CB8AC3E}">
        <p14:creationId xmlns:p14="http://schemas.microsoft.com/office/powerpoint/2010/main" val="483534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Introduction to Power BI – </a:t>
            </a:r>
            <a:r>
              <a:rPr lang="en-US" dirty="0" err="1">
                <a:solidFill>
                  <a:schemeClr val="bg2"/>
                </a:solidFill>
                <a:latin typeface="Calibri" panose="020F0502020204030204" pitchFamily="34" charset="0"/>
                <a:cs typeface="Calibri" panose="020F0502020204030204" pitchFamily="34" charset="0"/>
              </a:rPr>
              <a:t>Elissar</a:t>
            </a:r>
            <a:endParaRPr lang="en-US"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tx1"/>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rgbClr val="9F293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933196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idx="4294967295"/>
          </p:nvPr>
        </p:nvSpPr>
        <p:spPr>
          <a:xfrm>
            <a:off x="0" y="485775"/>
            <a:ext cx="12192000" cy="965200"/>
          </a:xfrm>
        </p:spPr>
        <p:txBody>
          <a:bodyPr>
            <a:normAutofit/>
          </a:bodyPr>
          <a:lstStyle/>
          <a:p>
            <a:r>
              <a:rPr lang="en-US" dirty="0"/>
              <a:t>Marketing Analytics business case</a:t>
            </a:r>
          </a:p>
        </p:txBody>
      </p:sp>
    </p:spTree>
    <p:extLst>
      <p:ext uri="{BB962C8B-B14F-4D97-AF65-F5344CB8AC3E}">
        <p14:creationId xmlns:p14="http://schemas.microsoft.com/office/powerpoint/2010/main" val="40154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6198-C5B4-4D5F-A8A0-CBCABA25A06D}"/>
              </a:ext>
            </a:extLst>
          </p:cNvPr>
          <p:cNvSpPr>
            <a:spLocks noGrp="1"/>
          </p:cNvSpPr>
          <p:nvPr>
            <p:ph type="title"/>
          </p:nvPr>
        </p:nvSpPr>
        <p:spPr/>
        <p:txBody>
          <a:bodyPr/>
          <a:lstStyle/>
          <a:p>
            <a:r>
              <a:rPr lang="en-US" dirty="0"/>
              <a:t>Description of the business case</a:t>
            </a:r>
          </a:p>
        </p:txBody>
      </p:sp>
      <p:sp>
        <p:nvSpPr>
          <p:cNvPr id="3" name="Content Placeholder 2">
            <a:extLst>
              <a:ext uri="{FF2B5EF4-FFF2-40B4-BE49-F238E27FC236}">
                <a16:creationId xmlns:a16="http://schemas.microsoft.com/office/drawing/2014/main" id="{8CB5DECF-18EF-4512-A7B6-FC71433B837C}"/>
              </a:ext>
            </a:extLst>
          </p:cNvPr>
          <p:cNvSpPr>
            <a:spLocks noGrp="1"/>
          </p:cNvSpPr>
          <p:nvPr>
            <p:ph sz="quarter" idx="10"/>
          </p:nvPr>
        </p:nvSpPr>
        <p:spPr>
          <a:xfrm>
            <a:off x="468312" y="942975"/>
            <a:ext cx="11255376" cy="5168457"/>
          </a:xfrm>
        </p:spPr>
        <p:txBody>
          <a:bodyPr>
            <a:noAutofit/>
          </a:bodyPr>
          <a:lstStyle/>
          <a:p>
            <a:pPr marL="0" indent="0">
              <a:buNone/>
            </a:pPr>
            <a:r>
              <a:rPr lang="en-US" sz="1400" b="1" dirty="0"/>
              <a:t>Challenge: Bank Marketing Campaigns</a:t>
            </a:r>
          </a:p>
          <a:p>
            <a:pPr marL="0" indent="0">
              <a:buNone/>
            </a:pPr>
            <a:r>
              <a:rPr lang="en-US" sz="1400" dirty="0"/>
              <a:t>Due to recent financial crisis, a bank CEO wants to increase the amount of savings deposit of the existing bank customers base. He asked his Chief Marketing Officer (CMO) to increase the effectiveness of his marketing campaign to convince more customers to put money in a saving time deposited account.</a:t>
            </a:r>
          </a:p>
          <a:p>
            <a:pPr marL="0" indent="0">
              <a:buNone/>
            </a:pPr>
            <a:br>
              <a:rPr lang="en-US" sz="1400" dirty="0"/>
            </a:br>
            <a:r>
              <a:rPr lang="en-US" sz="1400" dirty="0"/>
              <a:t>The CMO typical marketing campaigns have been based on sending the same marketing message to all the customers in the bank database. The CMO team has 2 marketing resources, a graphic designer and a business analyst in addition to the bank customer support center. The marketing channels that the team used to reach their customers were a combination of phone calls, emails, </a:t>
            </a:r>
            <a:r>
              <a:rPr lang="en-US" sz="1400" dirty="0" err="1"/>
              <a:t>sms</a:t>
            </a:r>
            <a:r>
              <a:rPr lang="en-US" sz="1400" dirty="0"/>
              <a:t> and social media. </a:t>
            </a:r>
          </a:p>
          <a:p>
            <a:pPr marL="0" indent="0">
              <a:buNone/>
            </a:pPr>
            <a:br>
              <a:rPr lang="en-US" sz="1400" dirty="0"/>
            </a:br>
            <a:r>
              <a:rPr lang="en-US" sz="1400" dirty="0"/>
              <a:t>Recently the CMO has been hearing of advances in AI and data science. However since this is a new strange field to his team, he decided to bring you on board as a consulting team to design new processes that will increase the effectiveness of his marketing campaigns. Ultimately the CMO care about increasing customer life time value by increasing time saving deposits in this difficult period.</a:t>
            </a:r>
            <a:br>
              <a:rPr lang="en-US" sz="1400" dirty="0"/>
            </a:br>
            <a:endParaRPr lang="en-US" sz="1400" dirty="0"/>
          </a:p>
          <a:p>
            <a:pPr marL="0" indent="0">
              <a:buNone/>
            </a:pPr>
            <a:r>
              <a:rPr lang="en-US" sz="1400" b="1" dirty="0"/>
              <a:t>Data</a:t>
            </a:r>
          </a:p>
          <a:p>
            <a:pPr marL="0" indent="0">
              <a:buNone/>
            </a:pPr>
            <a:r>
              <a:rPr lang="en-US" sz="1400" dirty="0"/>
              <a:t>As the team working for the CMO, you have access to data of the 2019 marketing campaigns. The first thing your consulting team does is collect and structure the data into one source of information in the form of one excel table. You set up the data as input fields and output fields. With input being all factors that might possibly affect your output which is “a customer subscribing to a long term deposit”. Assume that each new subscribed long term deposit account returns 200USD/year to the bank. Beside the usual inputs like customer demographics, different campaigns type, call information, you augment the data with socio economic indicators among other variables.</a:t>
            </a:r>
          </a:p>
          <a:p>
            <a:pPr marL="0" indent="0">
              <a:buNone/>
            </a:pPr>
            <a:endParaRPr lang="en-US" sz="1400" dirty="0"/>
          </a:p>
          <a:p>
            <a:pPr marL="0" indent="0">
              <a:buNone/>
            </a:pPr>
            <a:r>
              <a:rPr lang="en-US" sz="1400" b="1" dirty="0"/>
              <a:t>Outcome</a:t>
            </a:r>
          </a:p>
          <a:p>
            <a:pPr marL="0" indent="0">
              <a:buNone/>
            </a:pPr>
            <a:r>
              <a:rPr lang="en-US" sz="1400" dirty="0"/>
              <a:t>In these tough economic times, you promise the bank CMO that your compensation is tied to a percentage increase in long term deposit plus a small retainer fee conditioned on the CMO implementing your recommendations.</a:t>
            </a:r>
          </a:p>
        </p:txBody>
      </p:sp>
    </p:spTree>
    <p:extLst>
      <p:ext uri="{BB962C8B-B14F-4D97-AF65-F5344CB8AC3E}">
        <p14:creationId xmlns:p14="http://schemas.microsoft.com/office/powerpoint/2010/main" val="336760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8966-83E7-4680-BEAB-683FCCC9CD2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454191-A795-4A76-B33D-E7E3547A2C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0185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2"/>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48948240-CBA6-4C60-A15A-FD4225C0D5E7}"/>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AC60F6E2-55C5-46A8-8ED5-8C8FDDD08CF6}"/>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3620FCF6-C46A-4346-A94E-B2609AC0D9F7}"/>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F41ADBC9-7568-4CEA-A967-C2936E3A041A}"/>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Introduction to Power BI – </a:t>
            </a:r>
            <a:r>
              <a:rPr lang="en-US" sz="1800" kern="1200" dirty="0" err="1">
                <a:solidFill>
                  <a:schemeClr val="bg2"/>
                </a:solidFill>
                <a:latin typeface="Calibri" panose="020F0502020204030204" pitchFamily="34" charset="0"/>
                <a:cs typeface="Calibri" panose="020F0502020204030204" pitchFamily="34" charset="0"/>
              </a:rPr>
              <a:t>Elissar</a:t>
            </a:r>
            <a:endParaRPr lang="en-US" sz="1800" kern="1200"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80E1DFF3-1383-4C07-88EB-223482CBB159}"/>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19150D3-3523-4DF8-A403-B73DD4178AA5}"/>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2195D247-0104-41CB-868A-9DC07992386E}"/>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1CEB9053-1570-40A4-8B7A-60D7C21CDB06}"/>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AF33C918-E0A4-4F99-816A-CEBFC4EE5E7F}"/>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chemeClr val="bg1">
              <a:lumMod val="65000"/>
            </a:schemeClr>
          </a:solidFill>
          <a:ln>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chemeClr val="bg1">
              <a:lumMod val="65000"/>
            </a:schemeClr>
          </a:solidFill>
          <a:ln>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3473441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lstStyle/>
          <a:p>
            <a:r>
              <a:rPr lang="en-US" dirty="0"/>
              <a:t>We will follow the Mindsets' FAST approach to solve the CMO marketing problem</a:t>
            </a:r>
          </a:p>
        </p:txBody>
      </p:sp>
      <p:graphicFrame>
        <p:nvGraphicFramePr>
          <p:cNvPr id="4" name="Content Placeholder 3">
            <a:extLst>
              <a:ext uri="{FF2B5EF4-FFF2-40B4-BE49-F238E27FC236}">
                <a16:creationId xmlns:a16="http://schemas.microsoft.com/office/drawing/2014/main" id="{CA7230C0-E6E6-490C-9525-0EA6C945C74F}"/>
              </a:ext>
            </a:extLst>
          </p:cNvPr>
          <p:cNvGraphicFramePr>
            <a:graphicFrameLocks noGrp="1"/>
          </p:cNvGraphicFramePr>
          <p:nvPr>
            <p:ph sz="quarter" idx="10"/>
            <p:extLst>
              <p:ext uri="{D42A27DB-BD31-4B8C-83A1-F6EECF244321}">
                <p14:modId xmlns:p14="http://schemas.microsoft.com/office/powerpoint/2010/main" val="2900571402"/>
              </p:ext>
            </p:extLst>
          </p:nvPr>
        </p:nvGraphicFramePr>
        <p:xfrm>
          <a:off x="468923" y="1717040"/>
          <a:ext cx="11094428" cy="2940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3414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lstStyle/>
          <a:p>
            <a:r>
              <a:rPr lang="en-US" dirty="0"/>
              <a:t>We will do the framing session together interactively while everyone can follow the live updates on the whimsical board below</a:t>
            </a:r>
          </a:p>
        </p:txBody>
      </p:sp>
      <p:pic>
        <p:nvPicPr>
          <p:cNvPr id="12" name="Picture 11" descr="A screenshot of a cell phone&#10;&#10;Description automatically generated">
            <a:extLst>
              <a:ext uri="{FF2B5EF4-FFF2-40B4-BE49-F238E27FC236}">
                <a16:creationId xmlns:a16="http://schemas.microsoft.com/office/drawing/2014/main" id="{6843DC95-53FC-413B-BC56-F1B417A52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8994" y="1576705"/>
            <a:ext cx="8504083" cy="4570447"/>
          </a:xfrm>
          <a:prstGeom prst="rect">
            <a:avLst/>
          </a:prstGeom>
        </p:spPr>
      </p:pic>
      <p:pic>
        <p:nvPicPr>
          <p:cNvPr id="13" name="Picture 12">
            <a:extLst>
              <a:ext uri="{FF2B5EF4-FFF2-40B4-BE49-F238E27FC236}">
                <a16:creationId xmlns:a16="http://schemas.microsoft.com/office/drawing/2014/main" id="{1CFC8701-6501-46C7-A465-3DB2CCD642F2}"/>
              </a:ext>
            </a:extLst>
          </p:cNvPr>
          <p:cNvPicPr>
            <a:picLocks noChangeAspect="1"/>
          </p:cNvPicPr>
          <p:nvPr/>
        </p:nvPicPr>
        <p:blipFill>
          <a:blip r:embed="rId3"/>
          <a:stretch>
            <a:fillRect/>
          </a:stretch>
        </p:blipFill>
        <p:spPr>
          <a:xfrm>
            <a:off x="468923" y="2592368"/>
            <a:ext cx="2571750" cy="2762250"/>
          </a:xfrm>
          <a:prstGeom prst="rect">
            <a:avLst/>
          </a:prstGeom>
        </p:spPr>
      </p:pic>
      <p:sp>
        <p:nvSpPr>
          <p:cNvPr id="14" name="TextBox 13">
            <a:extLst>
              <a:ext uri="{FF2B5EF4-FFF2-40B4-BE49-F238E27FC236}">
                <a16:creationId xmlns:a16="http://schemas.microsoft.com/office/drawing/2014/main" id="{1C463B5D-91D7-449B-AC3A-BCA34F423902}"/>
              </a:ext>
            </a:extLst>
          </p:cNvPr>
          <p:cNvSpPr txBox="1"/>
          <p:nvPr/>
        </p:nvSpPr>
        <p:spPr>
          <a:xfrm>
            <a:off x="1981200" y="6292567"/>
            <a:ext cx="8229600" cy="4616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solidFill>
                  <a:schemeClr val="tx1"/>
                </a:solidFill>
                <a:latin typeface="Calibri" panose="020F0502020204030204" pitchFamily="34" charset="0"/>
                <a:cs typeface="Calibri" panose="020F0502020204030204" pitchFamily="34" charset="0"/>
              </a:rPr>
              <a:t>Whimsical link to Framing exercise </a:t>
            </a:r>
            <a:r>
              <a:rPr lang="en-US" sz="2400" dirty="0">
                <a:hlinkClick r:id="rId4"/>
              </a:rPr>
              <a:t>bit.ly/3bKvhkq</a:t>
            </a: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1755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Introduction to Power BI – </a:t>
            </a:r>
            <a:r>
              <a:rPr lang="en-US" dirty="0" err="1">
                <a:solidFill>
                  <a:schemeClr val="bg2"/>
                </a:solidFill>
                <a:latin typeface="Calibri" panose="020F0502020204030204" pitchFamily="34" charset="0"/>
                <a:cs typeface="Calibri" panose="020F0502020204030204" pitchFamily="34" charset="0"/>
              </a:rPr>
              <a:t>Elissar</a:t>
            </a:r>
            <a:endParaRPr lang="en-US"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tx1"/>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rgbClr val="9F293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256810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fontScale="90000"/>
          </a:bodyPr>
          <a:lstStyle/>
          <a:p>
            <a:r>
              <a:rPr lang="en-US" dirty="0"/>
              <a:t>Now that we are in alignment on what problem we are solving and what potential solutions might be offered, each team will start the Analyze phase by looking at the existing marketing campaign data.</a:t>
            </a:r>
          </a:p>
        </p:txBody>
      </p:sp>
      <p:pic>
        <p:nvPicPr>
          <p:cNvPr id="3" name="Picture 2">
            <a:extLst>
              <a:ext uri="{FF2B5EF4-FFF2-40B4-BE49-F238E27FC236}">
                <a16:creationId xmlns:a16="http://schemas.microsoft.com/office/drawing/2014/main" id="{879D9934-A6AC-4665-8104-F089C3F95731}"/>
              </a:ext>
            </a:extLst>
          </p:cNvPr>
          <p:cNvPicPr>
            <a:picLocks noChangeAspect="1"/>
          </p:cNvPicPr>
          <p:nvPr/>
        </p:nvPicPr>
        <p:blipFill>
          <a:blip r:embed="rId2"/>
          <a:stretch>
            <a:fillRect/>
          </a:stretch>
        </p:blipFill>
        <p:spPr>
          <a:xfrm>
            <a:off x="468923" y="2319337"/>
            <a:ext cx="2514600" cy="2543175"/>
          </a:xfrm>
          <a:prstGeom prst="rect">
            <a:avLst/>
          </a:prstGeom>
        </p:spPr>
      </p:pic>
      <p:graphicFrame>
        <p:nvGraphicFramePr>
          <p:cNvPr id="4" name="Table 3">
            <a:extLst>
              <a:ext uri="{FF2B5EF4-FFF2-40B4-BE49-F238E27FC236}">
                <a16:creationId xmlns:a16="http://schemas.microsoft.com/office/drawing/2014/main" id="{4D864AB6-8EB2-449A-A1CF-7AAA9E230F9F}"/>
              </a:ext>
            </a:extLst>
          </p:cNvPr>
          <p:cNvGraphicFramePr>
            <a:graphicFrameLocks noGrp="1"/>
          </p:cNvGraphicFramePr>
          <p:nvPr>
            <p:extLst>
              <p:ext uri="{D42A27DB-BD31-4B8C-83A1-F6EECF244321}">
                <p14:modId xmlns:p14="http://schemas.microsoft.com/office/powerpoint/2010/main" val="1926908081"/>
              </p:ext>
            </p:extLst>
          </p:nvPr>
        </p:nvGraphicFramePr>
        <p:xfrm>
          <a:off x="3591306" y="1450340"/>
          <a:ext cx="8057769" cy="4631935"/>
        </p:xfrm>
        <a:graphic>
          <a:graphicData uri="http://schemas.openxmlformats.org/drawingml/2006/table">
            <a:tbl>
              <a:tblPr bandRow="1">
                <a:tableStyleId>{073A0DAA-6AF3-43AB-8588-CEC1D06C72B9}</a:tableStyleId>
              </a:tblPr>
              <a:tblGrid>
                <a:gridCol w="1123569">
                  <a:extLst>
                    <a:ext uri="{9D8B030D-6E8A-4147-A177-3AD203B41FA5}">
                      <a16:colId xmlns:a16="http://schemas.microsoft.com/office/drawing/2014/main" val="160791767"/>
                    </a:ext>
                  </a:extLst>
                </a:gridCol>
                <a:gridCol w="6934200">
                  <a:extLst>
                    <a:ext uri="{9D8B030D-6E8A-4147-A177-3AD203B41FA5}">
                      <a16:colId xmlns:a16="http://schemas.microsoft.com/office/drawing/2014/main" val="4054541488"/>
                    </a:ext>
                  </a:extLst>
                </a:gridCol>
              </a:tblGrid>
              <a:tr h="187210">
                <a:tc>
                  <a:txBody>
                    <a:bodyPr/>
                    <a:lstStyle/>
                    <a:p>
                      <a:pPr algn="l" fontAlgn="b"/>
                      <a:r>
                        <a:rPr lang="en-US" sz="1100" b="1" i="0" u="none" strike="noStrike" dirty="0">
                          <a:solidFill>
                            <a:srgbClr val="000000"/>
                          </a:solidFill>
                          <a:effectLst/>
                          <a:latin typeface="Calibri" panose="020F0502020204030204" pitchFamily="34" charset="0"/>
                          <a:cs typeface="Calibri" panose="020F0502020204030204" pitchFamily="34" charset="0"/>
                        </a:rPr>
                        <a:t>Variable</a:t>
                      </a:r>
                    </a:p>
                  </a:txBody>
                  <a:tcPr marL="7323" marR="7323" marT="7323" marB="0" anchor="b"/>
                </a:tc>
                <a:tc>
                  <a:txBody>
                    <a:bodyPr/>
                    <a:lstStyle/>
                    <a:p>
                      <a:pPr algn="l" fontAlgn="b"/>
                      <a:r>
                        <a:rPr lang="en-US" sz="1100" b="1" u="none" strike="noStrike" dirty="0">
                          <a:effectLst/>
                          <a:latin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837672909"/>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age</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Numeric</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409801399"/>
                  </a:ext>
                </a:extLst>
              </a:tr>
              <a:tr h="357040">
                <a:tc>
                  <a:txBody>
                    <a:bodyPr/>
                    <a:lstStyle/>
                    <a:p>
                      <a:pPr algn="l" fontAlgn="b"/>
                      <a:r>
                        <a:rPr lang="en-US" sz="1100" u="none" strike="noStrike">
                          <a:effectLst/>
                          <a:latin typeface="Calibri" panose="020F0502020204030204" pitchFamily="34" charset="0"/>
                          <a:cs typeface="Calibri" panose="020F0502020204030204" pitchFamily="34" charset="0"/>
                        </a:rPr>
                        <a:t>job</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type of job (categorical 'admin.','blue-collar', 'entrepreneur', 'housemaid', 'management', 'retired' ,'self-employed', 'services', 'student', 'technician', 'unemployed', 'unknown')</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1491759489"/>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marital</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marital status (categorical 'divorced', 'married', 'single', 'unknown'; note  'divorced' means divorced or widowed)</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2591666989"/>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education</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(categorical 'basic.4y', 'basic.6y','basic.9y', 'high.school', 'illiterate', 'professional.course', 'university.degree', 'unknown')</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477694100"/>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default</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has credit in default? (categorical 'no', 'yes', 'unknown')</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1706453357"/>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housing</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has housing loan? (categorical 'no', 'yes', 'unknown')</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2820673533"/>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loan</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has personal loan? (categorical 'no', 'yes', 'unknown')</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141643091"/>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month</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last contact month of year (categorical 'jan', 'feb', 'mar', ..., 'nov', 'dec')</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87831659"/>
                  </a:ext>
                </a:extLst>
              </a:tr>
              <a:tr h="190776">
                <a:tc>
                  <a:txBody>
                    <a:bodyPr/>
                    <a:lstStyle/>
                    <a:p>
                      <a:pPr algn="l" fontAlgn="b"/>
                      <a:r>
                        <a:rPr lang="en-US" sz="1100" u="none" strike="noStrike">
                          <a:effectLst/>
                          <a:latin typeface="Calibri" panose="020F0502020204030204" pitchFamily="34" charset="0"/>
                          <a:cs typeface="Calibri" panose="020F0502020204030204" pitchFamily="34" charset="0"/>
                        </a:rPr>
                        <a:t>day_of_week</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last contact day of the week (categorical 'mon','tue','wed','thu','fri')</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2332455672"/>
                  </a:ext>
                </a:extLst>
              </a:tr>
              <a:tr h="182336">
                <a:tc>
                  <a:txBody>
                    <a:bodyPr/>
                    <a:lstStyle/>
                    <a:p>
                      <a:pPr algn="l" fontAlgn="b"/>
                      <a:r>
                        <a:rPr lang="en-US" sz="1100" u="none" strike="noStrike">
                          <a:effectLst/>
                          <a:latin typeface="Calibri" panose="020F0502020204030204" pitchFamily="34" charset="0"/>
                          <a:cs typeface="Calibri" panose="020F0502020204030204" pitchFamily="34" charset="0"/>
                        </a:rPr>
                        <a:t>duration</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last contact duration, in seconds (numeric</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236766878"/>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interaction</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number of contacts performed during this campaign and for this client (numeric, includes last contact)</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676239338"/>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call.direction</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Call direction wether from customer inbound, or from agent outbound - categorical ('inbound', 'outbound')</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549773580"/>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Cid</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Campaign Id that led to the call corresponding to categorical ('Facebook','Instagram','LinkedIn','Email','Call','SMS')</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4200057943"/>
                  </a:ext>
                </a:extLst>
              </a:tr>
              <a:tr h="357040">
                <a:tc>
                  <a:txBody>
                    <a:bodyPr/>
                    <a:lstStyle/>
                    <a:p>
                      <a:pPr algn="l" fontAlgn="b"/>
                      <a:r>
                        <a:rPr lang="en-US" sz="1100" u="none" strike="noStrike">
                          <a:effectLst/>
                          <a:latin typeface="Calibri" panose="020F0502020204030204" pitchFamily="34" charset="0"/>
                          <a:cs typeface="Calibri" panose="020F0502020204030204" pitchFamily="34" charset="0"/>
                        </a:rPr>
                        <a:t>pdays</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number of days that passed by after the client was last contacted from a previous campaign (numeric; 999 means client was not previously contacted)</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469227849"/>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previous</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number of contacts performed before this campaign and for this client (numeric)</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484500478"/>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poutcome</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outcome of the previous marketing campaign (categorical 'failure','nonexistent','success')</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4084065684"/>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emp.var.rate</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employment variation rate - quarterly indicator (numeric)</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440355115"/>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cons.price.idx</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consumer price index - monthly indicator (numeric) </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06359503"/>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cons.conf.idx</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consumer confidence index - monthly indicator (numeric) </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793226903"/>
                  </a:ext>
                </a:extLst>
              </a:tr>
              <a:tr h="187210">
                <a:tc>
                  <a:txBody>
                    <a:bodyPr/>
                    <a:lstStyle/>
                    <a:p>
                      <a:pPr algn="l" fontAlgn="b"/>
                      <a:r>
                        <a:rPr lang="en-US" sz="1100" u="none" strike="noStrike">
                          <a:effectLst/>
                          <a:latin typeface="Calibri" panose="020F0502020204030204" pitchFamily="34" charset="0"/>
                          <a:cs typeface="Calibri" panose="020F0502020204030204" pitchFamily="34" charset="0"/>
                        </a:rPr>
                        <a:t>euribor3m</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a:effectLst/>
                          <a:latin typeface="Calibri" panose="020F0502020204030204" pitchFamily="34" charset="0"/>
                          <a:cs typeface="Calibri" panose="020F0502020204030204" pitchFamily="34" charset="0"/>
                        </a:rPr>
                        <a:t> euribor 3 month interest rate - daily indicator (numeric)</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875741769"/>
                  </a:ext>
                </a:extLst>
              </a:tr>
              <a:tr h="36173">
                <a:tc>
                  <a:txBody>
                    <a:bodyPr/>
                    <a:lstStyle/>
                    <a:p>
                      <a:pPr algn="l" fontAlgn="b"/>
                      <a:r>
                        <a:rPr lang="en-US" sz="1100" u="none" strike="noStrike">
                          <a:effectLst/>
                          <a:latin typeface="Calibri" panose="020F0502020204030204" pitchFamily="34" charset="0"/>
                          <a:cs typeface="Calibri" panose="020F0502020204030204" pitchFamily="34" charset="0"/>
                        </a:rPr>
                        <a:t>nr.employed</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number of employees - quarterly indicator (numeric)</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1150311234"/>
                  </a:ext>
                </a:extLst>
              </a:tr>
              <a:tr h="187210">
                <a:tc>
                  <a:txBody>
                    <a:bodyPr/>
                    <a:lstStyle/>
                    <a:p>
                      <a:pPr algn="l" fontAlgn="b"/>
                      <a:r>
                        <a:rPr lang="en-US" sz="1100" b="1" u="none" strike="noStrike" dirty="0">
                          <a:solidFill>
                            <a:srgbClr val="9F2936"/>
                          </a:solidFill>
                          <a:effectLst/>
                          <a:latin typeface="Calibri" panose="020F0502020204030204" pitchFamily="34" charset="0"/>
                          <a:cs typeface="Calibri" panose="020F0502020204030204" pitchFamily="34" charset="0"/>
                        </a:rPr>
                        <a:t>y</a:t>
                      </a:r>
                      <a:endParaRPr lang="en-US" sz="1100" b="1" i="0" u="none" strike="noStrike" dirty="0">
                        <a:solidFill>
                          <a:srgbClr val="9F2936"/>
                        </a:solidFill>
                        <a:effectLst/>
                        <a:latin typeface="Calibri" panose="020F0502020204030204" pitchFamily="34" charset="0"/>
                        <a:cs typeface="Calibri" panose="020F0502020204030204" pitchFamily="34" charset="0"/>
                      </a:endParaRPr>
                    </a:p>
                  </a:txBody>
                  <a:tcPr marL="7323" marR="7323" marT="7323" marB="0" anchor="b"/>
                </a:tc>
                <a:tc>
                  <a:txBody>
                    <a:bodyPr/>
                    <a:lstStyle/>
                    <a:p>
                      <a:pPr algn="l" fontAlgn="b"/>
                      <a:r>
                        <a:rPr lang="en-US" sz="1100" b="1" u="none" strike="noStrike" dirty="0">
                          <a:solidFill>
                            <a:srgbClr val="9F2936"/>
                          </a:solidFill>
                          <a:effectLst/>
                          <a:latin typeface="Calibri" panose="020F0502020204030204" pitchFamily="34" charset="0"/>
                          <a:cs typeface="Calibri" panose="020F0502020204030204" pitchFamily="34" charset="0"/>
                        </a:rPr>
                        <a:t>has the client subscribed a term deposit? (binary: 'yes', 'no')</a:t>
                      </a:r>
                      <a:endParaRPr lang="en-US" sz="1100" b="1" i="0" u="none" strike="noStrike" dirty="0">
                        <a:solidFill>
                          <a:srgbClr val="9F2936"/>
                        </a:solidFill>
                        <a:effectLst/>
                        <a:latin typeface="Calibri" panose="020F0502020204030204" pitchFamily="34" charset="0"/>
                        <a:cs typeface="Calibri" panose="020F0502020204030204" pitchFamily="34" charset="0"/>
                      </a:endParaRPr>
                    </a:p>
                  </a:txBody>
                  <a:tcPr marL="7323" marR="7323" marT="7323" marB="0" anchor="b"/>
                </a:tc>
                <a:extLst>
                  <a:ext uri="{0D108BD9-81ED-4DB2-BD59-A6C34878D82A}">
                    <a16:rowId xmlns:a16="http://schemas.microsoft.com/office/drawing/2014/main" val="3934225729"/>
                  </a:ext>
                </a:extLst>
              </a:tr>
            </a:tbl>
          </a:graphicData>
        </a:graphic>
      </p:graphicFrame>
      <p:sp>
        <p:nvSpPr>
          <p:cNvPr id="8" name="TextBox 7">
            <a:extLst>
              <a:ext uri="{FF2B5EF4-FFF2-40B4-BE49-F238E27FC236}">
                <a16:creationId xmlns:a16="http://schemas.microsoft.com/office/drawing/2014/main" id="{06453246-5C81-469B-A8C6-B21DEFA46236}"/>
              </a:ext>
            </a:extLst>
          </p:cNvPr>
          <p:cNvSpPr txBox="1"/>
          <p:nvPr/>
        </p:nvSpPr>
        <p:spPr>
          <a:xfrm>
            <a:off x="1981200" y="6289278"/>
            <a:ext cx="8229600" cy="4616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dirty="0"/>
              <a:t>Link to datafile to download </a:t>
            </a:r>
            <a:r>
              <a:rPr lang="en-US" dirty="0">
                <a:hlinkClick r:id="rId3"/>
              </a:rPr>
              <a:t>bit.ly/2Hv0uKB</a:t>
            </a:r>
            <a:r>
              <a:rPr lang="en-US" dirty="0"/>
              <a:t> </a:t>
            </a:r>
          </a:p>
        </p:txBody>
      </p:sp>
    </p:spTree>
    <p:extLst>
      <p:ext uri="{BB962C8B-B14F-4D97-AF65-F5344CB8AC3E}">
        <p14:creationId xmlns:p14="http://schemas.microsoft.com/office/powerpoint/2010/main" val="3360651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lstStyle/>
          <a:p>
            <a:r>
              <a:rPr lang="en-US" dirty="0"/>
              <a:t>Sample questions to help you extract insights from the data. Choose a combination of these questions to </a:t>
            </a:r>
            <a:r>
              <a:rPr lang="en-US" b="1" dirty="0"/>
              <a:t>create your data stories on a Power BI Dashboard</a:t>
            </a:r>
            <a:r>
              <a:rPr lang="en-US" dirty="0"/>
              <a:t>.</a:t>
            </a:r>
          </a:p>
        </p:txBody>
      </p:sp>
      <p:sp>
        <p:nvSpPr>
          <p:cNvPr id="8" name="Rectangle 7">
            <a:extLst>
              <a:ext uri="{FF2B5EF4-FFF2-40B4-BE49-F238E27FC236}">
                <a16:creationId xmlns:a16="http://schemas.microsoft.com/office/drawing/2014/main" id="{91BECB2E-14EF-4BF9-B4B5-22544F19AD4B}"/>
              </a:ext>
            </a:extLst>
          </p:cNvPr>
          <p:cNvSpPr/>
          <p:nvPr/>
        </p:nvSpPr>
        <p:spPr>
          <a:xfrm>
            <a:off x="466724" y="1257300"/>
            <a:ext cx="11525249" cy="5078313"/>
          </a:xfrm>
          <a:prstGeom prst="rect">
            <a:avLst/>
          </a:prstGeom>
        </p:spPr>
        <p:txBody>
          <a:bodyPr wrap="square">
            <a:spAutoFit/>
          </a:bodyPr>
          <a:lstStyle/>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customer education affect long term deposit subscriptions?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Are customers with better job profiles more likely to subscribe to long term deposits?</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Is a customer with a history of loan defaults less likely to subscribe to a long term deposit?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Are customer with house loans more likely to subscribe to long term deposits?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call duration affect long term deposit?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Is the customer more likely to subscribe to a long term deposit if he called (inbound) or was called (outbound)?</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Is the customer more likely to subscribe if the agent gives him a differential interest rate advantage?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agent experience affect long term deposit? Does the agent gender affect long term deposit?</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customer bank loans affect long term deposit?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Is the customer more likely to subscribe to a long term deposit if he called or got called?</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Which campaign type has the best benefit cost ratio?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How would you recommend the Marketing Manager to invest in future campaigns?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What is the average customer acquisition cost in general, and per campaign for long term deposits?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national interest rate affect long term deposit?</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Are customers long term deposit decisions affected by economic indicators?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Does the day of the call affect long term deposit?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How many new long term deposit resulted from the marketing campaigns? </a:t>
            </a:r>
            <a:endParaRPr lang="en-US" dirty="0">
              <a:solidFill>
                <a:srgbClr val="222222"/>
              </a:solidFill>
              <a:latin typeface="Calibri" panose="020F0502020204030204" pitchFamily="34" charset="0"/>
              <a:cs typeface="Calibri" panose="020F0502020204030204" pitchFamily="34" charset="0"/>
            </a:endParaRPr>
          </a:p>
          <a:p>
            <a:pPr marL="342900" indent="-342900">
              <a:buFont typeface="+mj-lt"/>
              <a:buAutoNum type="arabicPeriod"/>
            </a:pPr>
            <a:r>
              <a:rPr lang="en-US" i="1" dirty="0">
                <a:solidFill>
                  <a:srgbClr val="222222"/>
                </a:solidFill>
                <a:latin typeface="Calibri" panose="020F0502020204030204" pitchFamily="34" charset="0"/>
                <a:cs typeface="Calibri" panose="020F0502020204030204" pitchFamily="34" charset="0"/>
              </a:rPr>
              <a:t>Do you recommend creating multiple marketing campaigns to each customer profile? Justify your answer.   </a:t>
            </a:r>
            <a:endParaRPr lang="en-US" b="0" i="0" dirty="0">
              <a:solidFill>
                <a:srgbClr val="222222"/>
              </a:solidFill>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ADDA763-E173-414B-9EEB-6590AD225B37}"/>
              </a:ext>
            </a:extLst>
          </p:cNvPr>
          <p:cNvSpPr txBox="1"/>
          <p:nvPr/>
        </p:nvSpPr>
        <p:spPr>
          <a:xfrm>
            <a:off x="1981200" y="6299001"/>
            <a:ext cx="8229600" cy="369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dirty="0"/>
              <a:t>Whimsical link with mind map supplementary questions </a:t>
            </a:r>
            <a:r>
              <a:rPr lang="en-US" dirty="0">
                <a:hlinkClick r:id="rId2"/>
              </a:rPr>
              <a:t>bit.ly/37vFVID</a:t>
            </a:r>
            <a:endParaRPr lang="en-US" dirty="0"/>
          </a:p>
        </p:txBody>
      </p:sp>
    </p:spTree>
    <p:extLst>
      <p:ext uri="{BB962C8B-B14F-4D97-AF65-F5344CB8AC3E}">
        <p14:creationId xmlns:p14="http://schemas.microsoft.com/office/powerpoint/2010/main" val="81855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fontScale="90000"/>
          </a:bodyPr>
          <a:lstStyle/>
          <a:p>
            <a:r>
              <a:rPr lang="en-US" dirty="0"/>
              <a:t>It is out of the scope of this workshop to create an AI model to predict if the client will subscribe or not to a long term deposit. You can learn how to create AI models in </a:t>
            </a:r>
            <a:r>
              <a:rPr lang="en-US" b="1" dirty="0"/>
              <a:t>Beirut AI Technical workshops</a:t>
            </a:r>
            <a:r>
              <a:rPr lang="en-US" dirty="0"/>
              <a:t>.</a:t>
            </a:r>
          </a:p>
        </p:txBody>
      </p:sp>
      <p:sp>
        <p:nvSpPr>
          <p:cNvPr id="7" name="Arrow: Right 6">
            <a:extLst>
              <a:ext uri="{FF2B5EF4-FFF2-40B4-BE49-F238E27FC236}">
                <a16:creationId xmlns:a16="http://schemas.microsoft.com/office/drawing/2014/main" id="{3576CC05-BBD2-4281-BD7F-4D1725A95730}"/>
              </a:ext>
            </a:extLst>
          </p:cNvPr>
          <p:cNvSpPr/>
          <p:nvPr/>
        </p:nvSpPr>
        <p:spPr>
          <a:xfrm>
            <a:off x="3171825" y="3770609"/>
            <a:ext cx="1885950" cy="753766"/>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F9DA2977-61AE-4E86-BF75-93FB338B1A95}"/>
              </a:ext>
            </a:extLst>
          </p:cNvPr>
          <p:cNvSpPr/>
          <p:nvPr/>
        </p:nvSpPr>
        <p:spPr>
          <a:xfrm>
            <a:off x="5524500" y="2895600"/>
            <a:ext cx="5772150" cy="2314575"/>
          </a:xfrm>
          <a:prstGeom prst="rect">
            <a:avLst/>
          </a:prstGeom>
          <a:noFill/>
          <a:ln>
            <a:solidFill>
              <a:schemeClr val="tx1"/>
            </a:solid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Assume you have a working AI model to be deployed and scaled at the customer premises</a:t>
            </a:r>
            <a:br>
              <a:rPr lang="en-US" dirty="0">
                <a:solidFill>
                  <a:schemeClr val="tx1"/>
                </a:solidFill>
                <a:latin typeface="Calibri" panose="020F0502020204030204" pitchFamily="34" charset="0"/>
                <a:cs typeface="Calibri" panose="020F0502020204030204" pitchFamily="34" charset="0"/>
              </a:rPr>
            </a:b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Feel free to suggest parallel solutions not AI related that will help achieve the CMO goal</a:t>
            </a:r>
          </a:p>
        </p:txBody>
      </p:sp>
      <p:grpSp>
        <p:nvGrpSpPr>
          <p:cNvPr id="13" name="Group 12">
            <a:extLst>
              <a:ext uri="{FF2B5EF4-FFF2-40B4-BE49-F238E27FC236}">
                <a16:creationId xmlns:a16="http://schemas.microsoft.com/office/drawing/2014/main" id="{E613D938-2525-4821-91BB-D63C0655A219}"/>
              </a:ext>
            </a:extLst>
          </p:cNvPr>
          <p:cNvGrpSpPr/>
          <p:nvPr/>
        </p:nvGrpSpPr>
        <p:grpSpPr>
          <a:xfrm>
            <a:off x="468923" y="2689522"/>
            <a:ext cx="2457450" cy="2162175"/>
            <a:chOff x="468923" y="2689522"/>
            <a:chExt cx="2457450" cy="2162175"/>
          </a:xfrm>
        </p:grpSpPr>
        <p:pic>
          <p:nvPicPr>
            <p:cNvPr id="6" name="Picture 5">
              <a:extLst>
                <a:ext uri="{FF2B5EF4-FFF2-40B4-BE49-F238E27FC236}">
                  <a16:creationId xmlns:a16="http://schemas.microsoft.com/office/drawing/2014/main" id="{DF28C755-BE8F-4C68-91D3-5E1EDADB6E92}"/>
                </a:ext>
              </a:extLst>
            </p:cNvPr>
            <p:cNvPicPr>
              <a:picLocks noChangeAspect="1"/>
            </p:cNvPicPr>
            <p:nvPr/>
          </p:nvPicPr>
          <p:blipFill>
            <a:blip r:embed="rId2"/>
            <a:stretch>
              <a:fillRect/>
            </a:stretch>
          </p:blipFill>
          <p:spPr>
            <a:xfrm>
              <a:off x="468923" y="2689522"/>
              <a:ext cx="2457450" cy="2162175"/>
            </a:xfrm>
            <a:prstGeom prst="rect">
              <a:avLst/>
            </a:prstGeom>
          </p:spPr>
        </p:pic>
        <p:pic>
          <p:nvPicPr>
            <p:cNvPr id="10" name="Graphic 9" descr="Checkmark">
              <a:extLst>
                <a:ext uri="{FF2B5EF4-FFF2-40B4-BE49-F238E27FC236}">
                  <a16:creationId xmlns:a16="http://schemas.microsoft.com/office/drawing/2014/main" id="{C9AF1910-B039-40FF-9696-E1EFFB56F9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923" y="3572489"/>
              <a:ext cx="304800" cy="304800"/>
            </a:xfrm>
            <a:prstGeom prst="rect">
              <a:avLst/>
            </a:prstGeom>
          </p:spPr>
        </p:pic>
        <p:pic>
          <p:nvPicPr>
            <p:cNvPr id="11" name="Graphic 10" descr="Checkmark">
              <a:extLst>
                <a:ext uri="{FF2B5EF4-FFF2-40B4-BE49-F238E27FC236}">
                  <a16:creationId xmlns:a16="http://schemas.microsoft.com/office/drawing/2014/main" id="{E54FEC94-88DD-46E9-8F27-3792615B9A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923" y="3995092"/>
              <a:ext cx="304800" cy="304800"/>
            </a:xfrm>
            <a:prstGeom prst="rect">
              <a:avLst/>
            </a:prstGeom>
          </p:spPr>
        </p:pic>
        <p:pic>
          <p:nvPicPr>
            <p:cNvPr id="12" name="Graphic 11" descr="Checkmark">
              <a:extLst>
                <a:ext uri="{FF2B5EF4-FFF2-40B4-BE49-F238E27FC236}">
                  <a16:creationId xmlns:a16="http://schemas.microsoft.com/office/drawing/2014/main" id="{9344C37F-E672-4BD8-BE9C-00EA0FFE00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923" y="4417695"/>
              <a:ext cx="304800" cy="304800"/>
            </a:xfrm>
            <a:prstGeom prst="rect">
              <a:avLst/>
            </a:prstGeom>
          </p:spPr>
        </p:pic>
      </p:grpSp>
    </p:spTree>
    <p:extLst>
      <p:ext uri="{BB962C8B-B14F-4D97-AF65-F5344CB8AC3E}">
        <p14:creationId xmlns:p14="http://schemas.microsoft.com/office/powerpoint/2010/main" val="2956126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FF10DA-DE67-489B-9DEB-717AC2DDCBBA}"/>
              </a:ext>
            </a:extLst>
          </p:cNvPr>
          <p:cNvPicPr>
            <a:picLocks noChangeAspect="1"/>
          </p:cNvPicPr>
          <p:nvPr/>
        </p:nvPicPr>
        <p:blipFill>
          <a:blip r:embed="rId2"/>
          <a:stretch>
            <a:fillRect/>
          </a:stretch>
        </p:blipFill>
        <p:spPr>
          <a:xfrm>
            <a:off x="509221" y="2281237"/>
            <a:ext cx="2638425" cy="2295525"/>
          </a:xfrm>
          <a:prstGeom prst="rect">
            <a:avLst/>
          </a:prstGeom>
        </p:spPr>
      </p:pic>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As part of your contract, you are required to deliver your solution by </a:t>
            </a:r>
            <a:r>
              <a:rPr lang="en-US" b="1" dirty="0"/>
              <a:t>presenting</a:t>
            </a:r>
            <a:r>
              <a:rPr lang="en-US" dirty="0"/>
              <a:t> to the board of directors of the Bank before getting approval for deployment.</a:t>
            </a:r>
          </a:p>
        </p:txBody>
      </p:sp>
      <p:sp>
        <p:nvSpPr>
          <p:cNvPr id="7" name="Arrow: Right 6">
            <a:extLst>
              <a:ext uri="{FF2B5EF4-FFF2-40B4-BE49-F238E27FC236}">
                <a16:creationId xmlns:a16="http://schemas.microsoft.com/office/drawing/2014/main" id="{3576CC05-BBD2-4281-BD7F-4D1725A95730}"/>
              </a:ext>
            </a:extLst>
          </p:cNvPr>
          <p:cNvSpPr/>
          <p:nvPr/>
        </p:nvSpPr>
        <p:spPr>
          <a:xfrm>
            <a:off x="3276600" y="3314054"/>
            <a:ext cx="1885950" cy="753766"/>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Rectangle 7">
            <a:extLst>
              <a:ext uri="{FF2B5EF4-FFF2-40B4-BE49-F238E27FC236}">
                <a16:creationId xmlns:a16="http://schemas.microsoft.com/office/drawing/2014/main" id="{F9DA2977-61AE-4E86-BF75-93FB338B1A95}"/>
              </a:ext>
            </a:extLst>
          </p:cNvPr>
          <p:cNvSpPr/>
          <p:nvPr/>
        </p:nvSpPr>
        <p:spPr>
          <a:xfrm>
            <a:off x="5524500" y="2171700"/>
            <a:ext cx="5772150" cy="3038475"/>
          </a:xfrm>
          <a:prstGeom prst="rect">
            <a:avLst/>
          </a:prstGeom>
          <a:noFill/>
          <a:ln>
            <a:solidFill>
              <a:schemeClr val="tx1"/>
            </a:solid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Prepare a couple of slides outlining your</a:t>
            </a:r>
          </a:p>
          <a:p>
            <a:pPr marL="800100" lvl="1"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Understanding of the business opportunity</a:t>
            </a:r>
          </a:p>
          <a:p>
            <a:pPr marL="800100" lvl="1"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Your framing of the potential solutions areas</a:t>
            </a:r>
          </a:p>
          <a:p>
            <a:pPr marL="800100" lvl="1"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Your insights extracted from the data in </a:t>
            </a:r>
            <a:r>
              <a:rPr lang="en-US" dirty="0" err="1">
                <a:solidFill>
                  <a:schemeClr val="tx1"/>
                </a:solidFill>
                <a:latin typeface="Calibri" panose="020F0502020204030204" pitchFamily="34" charset="0"/>
                <a:cs typeface="Calibri" panose="020F0502020204030204" pitchFamily="34" charset="0"/>
              </a:rPr>
              <a:t>PowerBI</a:t>
            </a:r>
            <a:endParaRPr lang="en-US" dirty="0">
              <a:solidFill>
                <a:schemeClr val="tx1"/>
              </a:solidFill>
              <a:latin typeface="Calibri" panose="020F0502020204030204" pitchFamily="34" charset="0"/>
              <a:cs typeface="Calibri" panose="020F0502020204030204" pitchFamily="34" charset="0"/>
            </a:endParaRPr>
          </a:p>
          <a:p>
            <a:pPr marL="800100" lvl="1"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Your recommended solutions with an estimated Return On Investment (feel free to make necessary assumption or ask facilitators) if implemented</a:t>
            </a:r>
            <a:br>
              <a:rPr lang="en-US" dirty="0">
                <a:solidFill>
                  <a:schemeClr val="tx1"/>
                </a:solidFill>
                <a:latin typeface="Calibri" panose="020F0502020204030204" pitchFamily="34" charset="0"/>
                <a:cs typeface="Calibri" panose="020F0502020204030204" pitchFamily="34" charset="0"/>
              </a:rPr>
            </a:b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r>
              <a:rPr lang="en-US" b="1" dirty="0">
                <a:solidFill>
                  <a:schemeClr val="tx1"/>
                </a:solidFill>
                <a:latin typeface="Calibri" panose="020F0502020204030204" pitchFamily="34" charset="0"/>
                <a:cs typeface="Calibri" panose="020F0502020204030204" pitchFamily="34" charset="0"/>
              </a:rPr>
              <a:t>Present</a:t>
            </a:r>
            <a:r>
              <a:rPr lang="en-US" dirty="0">
                <a:solidFill>
                  <a:schemeClr val="tx1"/>
                </a:solidFill>
                <a:latin typeface="Calibri" panose="020F0502020204030204" pitchFamily="34" charset="0"/>
                <a:cs typeface="Calibri" panose="020F0502020204030204" pitchFamily="34" charset="0"/>
              </a:rPr>
              <a:t> to your colleagues your solution (3 min)</a:t>
            </a: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Use template slides provided to structure your work</a:t>
            </a:r>
          </a:p>
        </p:txBody>
      </p:sp>
      <p:sp>
        <p:nvSpPr>
          <p:cNvPr id="14" name="TextBox 13">
            <a:extLst>
              <a:ext uri="{FF2B5EF4-FFF2-40B4-BE49-F238E27FC236}">
                <a16:creationId xmlns:a16="http://schemas.microsoft.com/office/drawing/2014/main" id="{EF871BB9-3DF1-4306-9685-AF19E4DF04F7}"/>
              </a:ext>
            </a:extLst>
          </p:cNvPr>
          <p:cNvSpPr txBox="1"/>
          <p:nvPr/>
        </p:nvSpPr>
        <p:spPr>
          <a:xfrm>
            <a:off x="1981200" y="6306185"/>
            <a:ext cx="8229600" cy="4616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dirty="0"/>
              <a:t>Link to template slides </a:t>
            </a:r>
            <a:r>
              <a:rPr lang="en-US" dirty="0">
                <a:hlinkClick r:id="rId3"/>
              </a:rPr>
              <a:t>bit.ly/2HFlsXz</a:t>
            </a:r>
            <a:r>
              <a:rPr lang="en-US" dirty="0">
                <a:highlight>
                  <a:srgbClr val="FFFF00"/>
                </a:highlight>
              </a:rPr>
              <a:t> </a:t>
            </a:r>
          </a:p>
        </p:txBody>
      </p:sp>
    </p:spTree>
    <p:extLst>
      <p:ext uri="{BB962C8B-B14F-4D97-AF65-F5344CB8AC3E}">
        <p14:creationId xmlns:p14="http://schemas.microsoft.com/office/powerpoint/2010/main" val="181908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We are here to help any questions you might have while you work through the business case understanding, torture the data, generate insight, and package your solution for a presentation.</a:t>
            </a:r>
          </a:p>
        </p:txBody>
      </p:sp>
      <p:sp>
        <p:nvSpPr>
          <p:cNvPr id="14" name="TextBox 13">
            <a:extLst>
              <a:ext uri="{FF2B5EF4-FFF2-40B4-BE49-F238E27FC236}">
                <a16:creationId xmlns:a16="http://schemas.microsoft.com/office/drawing/2014/main" id="{EF871BB9-3DF1-4306-9685-AF19E4DF04F7}"/>
              </a:ext>
            </a:extLst>
          </p:cNvPr>
          <p:cNvSpPr txBox="1"/>
          <p:nvPr/>
        </p:nvSpPr>
        <p:spPr>
          <a:xfrm>
            <a:off x="1469048" y="4677410"/>
            <a:ext cx="8229600" cy="400110"/>
          </a:xfrm>
          <a:prstGeom prst="rect">
            <a:avLst/>
          </a:prstGeom>
          <a:solidFill>
            <a:schemeClr val="bg1"/>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sz="2000" dirty="0"/>
              <a:t>Link to template slides  </a:t>
            </a:r>
            <a:r>
              <a:rPr lang="en-US" sz="2000" dirty="0">
                <a:hlinkClick r:id="rId2"/>
              </a:rPr>
              <a:t>https://bit.ly/2HFlsXz</a:t>
            </a:r>
            <a:endParaRPr lang="en-US" sz="2000" dirty="0"/>
          </a:p>
        </p:txBody>
      </p:sp>
      <p:sp>
        <p:nvSpPr>
          <p:cNvPr id="10" name="TextBox 9">
            <a:extLst>
              <a:ext uri="{FF2B5EF4-FFF2-40B4-BE49-F238E27FC236}">
                <a16:creationId xmlns:a16="http://schemas.microsoft.com/office/drawing/2014/main" id="{E5D2975C-F3C7-489D-BB70-86EF1A2C8AA5}"/>
              </a:ext>
            </a:extLst>
          </p:cNvPr>
          <p:cNvSpPr txBox="1"/>
          <p:nvPr/>
        </p:nvSpPr>
        <p:spPr>
          <a:xfrm>
            <a:off x="1469048" y="4232076"/>
            <a:ext cx="8229600" cy="400110"/>
          </a:xfrm>
          <a:prstGeom prst="rect">
            <a:avLst/>
          </a:prstGeom>
          <a:solidFill>
            <a:schemeClr val="bg1"/>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sz="2000" dirty="0"/>
              <a:t>Whimsical link with mind map supplementary questions </a:t>
            </a:r>
            <a:r>
              <a:rPr lang="en-US" sz="2000" dirty="0">
                <a:hlinkClick r:id="rId3"/>
              </a:rPr>
              <a:t>bit.ly/37vFVID</a:t>
            </a:r>
            <a:endParaRPr lang="en-US" sz="2000" dirty="0">
              <a:highlight>
                <a:srgbClr val="FFFF00"/>
              </a:highlight>
            </a:endParaRPr>
          </a:p>
        </p:txBody>
      </p:sp>
      <p:sp>
        <p:nvSpPr>
          <p:cNvPr id="11" name="TextBox 10">
            <a:extLst>
              <a:ext uri="{FF2B5EF4-FFF2-40B4-BE49-F238E27FC236}">
                <a16:creationId xmlns:a16="http://schemas.microsoft.com/office/drawing/2014/main" id="{EC5C7656-67FC-4BA4-B409-71CF290F80AA}"/>
              </a:ext>
            </a:extLst>
          </p:cNvPr>
          <p:cNvSpPr txBox="1"/>
          <p:nvPr/>
        </p:nvSpPr>
        <p:spPr>
          <a:xfrm>
            <a:off x="1469048" y="3786742"/>
            <a:ext cx="8229600" cy="400110"/>
          </a:xfrm>
          <a:prstGeom prst="rect">
            <a:avLst/>
          </a:prstGeom>
          <a:solidFill>
            <a:schemeClr val="bg1"/>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sz="2000" dirty="0"/>
              <a:t>Link to datafile to download </a:t>
            </a:r>
            <a:r>
              <a:rPr lang="en-US" sz="2000" dirty="0">
                <a:hlinkClick r:id="rId4"/>
              </a:rPr>
              <a:t>bit.ly/2Hv0uKB</a:t>
            </a:r>
            <a:r>
              <a:rPr lang="en-US" sz="2000" dirty="0"/>
              <a:t> </a:t>
            </a:r>
          </a:p>
        </p:txBody>
      </p:sp>
      <p:sp>
        <p:nvSpPr>
          <p:cNvPr id="12" name="TextBox 11">
            <a:extLst>
              <a:ext uri="{FF2B5EF4-FFF2-40B4-BE49-F238E27FC236}">
                <a16:creationId xmlns:a16="http://schemas.microsoft.com/office/drawing/2014/main" id="{0A0042FD-5F22-4537-AF40-3F5628F35D10}"/>
              </a:ext>
            </a:extLst>
          </p:cNvPr>
          <p:cNvSpPr txBox="1"/>
          <p:nvPr/>
        </p:nvSpPr>
        <p:spPr>
          <a:xfrm>
            <a:off x="1469048" y="3341408"/>
            <a:ext cx="8229600" cy="400110"/>
          </a:xfrm>
          <a:prstGeom prst="rect">
            <a:avLst/>
          </a:prstGeom>
          <a:solidFill>
            <a:schemeClr val="bg1"/>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sz="2000" dirty="0"/>
              <a:t>Whimsical link to Framing exercise </a:t>
            </a:r>
            <a:r>
              <a:rPr lang="en-US" sz="2000" dirty="0">
                <a:hlinkClick r:id="rId5"/>
              </a:rPr>
              <a:t>bit.ly/3bKvhkq</a:t>
            </a:r>
            <a:endParaRPr lang="en-US" sz="2000" dirty="0">
              <a:highlight>
                <a:srgbClr val="FFFF00"/>
              </a:highlight>
            </a:endParaRPr>
          </a:p>
        </p:txBody>
      </p:sp>
      <p:sp>
        <p:nvSpPr>
          <p:cNvPr id="4" name="TextBox 3">
            <a:extLst>
              <a:ext uri="{FF2B5EF4-FFF2-40B4-BE49-F238E27FC236}">
                <a16:creationId xmlns:a16="http://schemas.microsoft.com/office/drawing/2014/main" id="{9FBF2D76-321F-483D-A1BB-90162E0B61D1}"/>
              </a:ext>
            </a:extLst>
          </p:cNvPr>
          <p:cNvSpPr txBox="1"/>
          <p:nvPr/>
        </p:nvSpPr>
        <p:spPr>
          <a:xfrm>
            <a:off x="3590925" y="1756637"/>
            <a:ext cx="4810125" cy="830997"/>
          </a:xfrm>
          <a:prstGeom prst="rect">
            <a:avLst/>
          </a:prstGeom>
          <a:noFill/>
        </p:spPr>
        <p:txBody>
          <a:bodyPr wrap="square" rtlCol="0">
            <a:spAutoFit/>
          </a:bodyPr>
          <a:lstStyle/>
          <a:p>
            <a:r>
              <a:rPr lang="en-US" sz="4800" b="1" dirty="0">
                <a:latin typeface="Calibri" panose="020F0502020204030204" pitchFamily="34" charset="0"/>
                <a:cs typeface="Calibri" panose="020F0502020204030204" pitchFamily="34" charset="0"/>
              </a:rPr>
              <a:t>Any Questions?</a:t>
            </a:r>
          </a:p>
        </p:txBody>
      </p:sp>
      <p:sp>
        <p:nvSpPr>
          <p:cNvPr id="5" name="TextBox 4">
            <a:extLst>
              <a:ext uri="{FF2B5EF4-FFF2-40B4-BE49-F238E27FC236}">
                <a16:creationId xmlns:a16="http://schemas.microsoft.com/office/drawing/2014/main" id="{0A098C3F-F2C4-478F-A105-33469F8806FA}"/>
              </a:ext>
            </a:extLst>
          </p:cNvPr>
          <p:cNvSpPr txBox="1"/>
          <p:nvPr/>
        </p:nvSpPr>
        <p:spPr>
          <a:xfrm>
            <a:off x="1469048" y="2837517"/>
            <a:ext cx="3409950" cy="369332"/>
          </a:xfrm>
          <a:prstGeom prst="rect">
            <a:avLst/>
          </a:prstGeom>
          <a:noFill/>
        </p:spPr>
        <p:txBody>
          <a:bodyPr wrap="square" rtlCol="0">
            <a:spAutoFit/>
          </a:bodyPr>
          <a:lstStyle/>
          <a:p>
            <a:r>
              <a:rPr lang="en-US" b="1" dirty="0"/>
              <a:t>Useful Links</a:t>
            </a:r>
          </a:p>
        </p:txBody>
      </p:sp>
      <p:sp>
        <p:nvSpPr>
          <p:cNvPr id="9" name="TextBox 8">
            <a:extLst>
              <a:ext uri="{FF2B5EF4-FFF2-40B4-BE49-F238E27FC236}">
                <a16:creationId xmlns:a16="http://schemas.microsoft.com/office/drawing/2014/main" id="{F5776916-1E42-44DD-AF08-AAFC3D3F4168}"/>
              </a:ext>
            </a:extLst>
          </p:cNvPr>
          <p:cNvSpPr txBox="1"/>
          <p:nvPr/>
        </p:nvSpPr>
        <p:spPr>
          <a:xfrm>
            <a:off x="1469048" y="5122744"/>
            <a:ext cx="8229600" cy="400110"/>
          </a:xfrm>
          <a:prstGeom prst="rect">
            <a:avLst/>
          </a:prstGeom>
          <a:solidFill>
            <a:schemeClr val="bg1"/>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sz="2000" dirty="0"/>
              <a:t>Link Team members and name </a:t>
            </a:r>
            <a:r>
              <a:rPr lang="en-US" sz="2000" dirty="0">
                <a:hlinkClick r:id="rId6"/>
              </a:rPr>
              <a:t>https://bit.ly/37uRi3D</a:t>
            </a:r>
            <a:endParaRPr lang="en-US" sz="1600" dirty="0"/>
          </a:p>
        </p:txBody>
      </p:sp>
    </p:spTree>
    <p:extLst>
      <p:ext uri="{BB962C8B-B14F-4D97-AF65-F5344CB8AC3E}">
        <p14:creationId xmlns:p14="http://schemas.microsoft.com/office/powerpoint/2010/main" val="1834233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Introduction to Power BI – </a:t>
            </a:r>
            <a:r>
              <a:rPr lang="en-US" dirty="0" err="1">
                <a:solidFill>
                  <a:schemeClr val="bg2"/>
                </a:solidFill>
                <a:latin typeface="Calibri" panose="020F0502020204030204" pitchFamily="34" charset="0"/>
                <a:cs typeface="Calibri" panose="020F0502020204030204" pitchFamily="34" charset="0"/>
              </a:rPr>
              <a:t>Elissar</a:t>
            </a:r>
            <a:endParaRPr lang="en-US"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tx1"/>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rgbClr val="9F293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691614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Example of some of the questions answered through a Power BI dashboard [1/2]</a:t>
            </a:r>
          </a:p>
        </p:txBody>
      </p:sp>
      <p:pic>
        <p:nvPicPr>
          <p:cNvPr id="3" name="Picture 2">
            <a:extLst>
              <a:ext uri="{FF2B5EF4-FFF2-40B4-BE49-F238E27FC236}">
                <a16:creationId xmlns:a16="http://schemas.microsoft.com/office/drawing/2014/main" id="{5344F505-39BE-436A-A7A4-7D1F142651F4}"/>
              </a:ext>
            </a:extLst>
          </p:cNvPr>
          <p:cNvPicPr>
            <a:picLocks noChangeAspect="1"/>
          </p:cNvPicPr>
          <p:nvPr/>
        </p:nvPicPr>
        <p:blipFill>
          <a:blip r:embed="rId2"/>
          <a:stretch>
            <a:fillRect/>
          </a:stretch>
        </p:blipFill>
        <p:spPr>
          <a:xfrm>
            <a:off x="923925" y="1542255"/>
            <a:ext cx="9658350" cy="4340664"/>
          </a:xfrm>
          <a:prstGeom prst="rect">
            <a:avLst/>
          </a:prstGeom>
        </p:spPr>
      </p:pic>
    </p:spTree>
    <p:extLst>
      <p:ext uri="{BB962C8B-B14F-4D97-AF65-F5344CB8AC3E}">
        <p14:creationId xmlns:p14="http://schemas.microsoft.com/office/powerpoint/2010/main" val="34484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idx="4294967295"/>
          </p:nvPr>
        </p:nvSpPr>
        <p:spPr>
          <a:xfrm>
            <a:off x="0" y="485775"/>
            <a:ext cx="12192000" cy="965200"/>
          </a:xfrm>
        </p:spPr>
        <p:txBody>
          <a:bodyPr>
            <a:normAutofit fontScale="90000"/>
          </a:bodyPr>
          <a:lstStyle/>
          <a:p>
            <a:r>
              <a:rPr lang="en-US" dirty="0"/>
              <a:t>Business AI Workshop </a:t>
            </a:r>
            <a:br>
              <a:rPr lang="en-US" dirty="0"/>
            </a:br>
            <a:r>
              <a:rPr lang="en-US" sz="3100" dirty="0">
                <a:solidFill>
                  <a:schemeClr val="bg1">
                    <a:lumMod val="50000"/>
                  </a:schemeClr>
                </a:solidFill>
              </a:rPr>
              <a:t>Concept and motivations</a:t>
            </a:r>
            <a:endParaRPr lang="en-US" dirty="0"/>
          </a:p>
        </p:txBody>
      </p:sp>
    </p:spTree>
    <p:extLst>
      <p:ext uri="{BB962C8B-B14F-4D97-AF65-F5344CB8AC3E}">
        <p14:creationId xmlns:p14="http://schemas.microsoft.com/office/powerpoint/2010/main" val="1514522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Example of some of the questions answered through a Power BI dashboard [2/3]</a:t>
            </a:r>
          </a:p>
        </p:txBody>
      </p:sp>
      <p:pic>
        <p:nvPicPr>
          <p:cNvPr id="4" name="Picture 3">
            <a:extLst>
              <a:ext uri="{FF2B5EF4-FFF2-40B4-BE49-F238E27FC236}">
                <a16:creationId xmlns:a16="http://schemas.microsoft.com/office/drawing/2014/main" id="{5BF25888-B865-4D3A-A7DF-047654F3C9FF}"/>
              </a:ext>
            </a:extLst>
          </p:cNvPr>
          <p:cNvPicPr>
            <a:picLocks noChangeAspect="1"/>
          </p:cNvPicPr>
          <p:nvPr/>
        </p:nvPicPr>
        <p:blipFill>
          <a:blip r:embed="rId2"/>
          <a:stretch>
            <a:fillRect/>
          </a:stretch>
        </p:blipFill>
        <p:spPr>
          <a:xfrm>
            <a:off x="1542251" y="973682"/>
            <a:ext cx="9107497" cy="5236135"/>
          </a:xfrm>
          <a:prstGeom prst="rect">
            <a:avLst/>
          </a:prstGeom>
        </p:spPr>
      </p:pic>
    </p:spTree>
    <p:extLst>
      <p:ext uri="{BB962C8B-B14F-4D97-AF65-F5344CB8AC3E}">
        <p14:creationId xmlns:p14="http://schemas.microsoft.com/office/powerpoint/2010/main" val="11846503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Example of some of the questions answered through a Power BI dashboard [3/3]</a:t>
            </a:r>
          </a:p>
        </p:txBody>
      </p:sp>
      <p:pic>
        <p:nvPicPr>
          <p:cNvPr id="5" name="Picture 4">
            <a:extLst>
              <a:ext uri="{FF2B5EF4-FFF2-40B4-BE49-F238E27FC236}">
                <a16:creationId xmlns:a16="http://schemas.microsoft.com/office/drawing/2014/main" id="{A3EDD862-0102-45AC-AE34-EBD3245C1EA5}"/>
              </a:ext>
            </a:extLst>
          </p:cNvPr>
          <p:cNvPicPr>
            <a:picLocks noChangeAspect="1"/>
          </p:cNvPicPr>
          <p:nvPr/>
        </p:nvPicPr>
        <p:blipFill>
          <a:blip r:embed="rId2"/>
          <a:stretch>
            <a:fillRect/>
          </a:stretch>
        </p:blipFill>
        <p:spPr>
          <a:xfrm>
            <a:off x="2971800" y="1058373"/>
            <a:ext cx="5711952" cy="5093893"/>
          </a:xfrm>
          <a:prstGeom prst="rect">
            <a:avLst/>
          </a:prstGeom>
        </p:spPr>
      </p:pic>
    </p:spTree>
    <p:extLst>
      <p:ext uri="{BB962C8B-B14F-4D97-AF65-F5344CB8AC3E}">
        <p14:creationId xmlns:p14="http://schemas.microsoft.com/office/powerpoint/2010/main" val="5493981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B22D-87BF-4EF3-9EC0-A6DFE5B4B154}"/>
              </a:ext>
            </a:extLst>
          </p:cNvPr>
          <p:cNvSpPr>
            <a:spLocks noGrp="1"/>
          </p:cNvSpPr>
          <p:nvPr>
            <p:ph type="title"/>
          </p:nvPr>
        </p:nvSpPr>
        <p:spPr/>
        <p:txBody>
          <a:bodyPr>
            <a:normAutofit/>
          </a:bodyPr>
          <a:lstStyle/>
          <a:p>
            <a:r>
              <a:rPr lang="en-US" dirty="0"/>
              <a:t>This business case was inspired from a real world scenario with a bank in Portugal. For more information about his case read the paper cited below.</a:t>
            </a:r>
          </a:p>
        </p:txBody>
      </p:sp>
      <p:sp>
        <p:nvSpPr>
          <p:cNvPr id="3" name="Rectangle 2">
            <a:extLst>
              <a:ext uri="{FF2B5EF4-FFF2-40B4-BE49-F238E27FC236}">
                <a16:creationId xmlns:a16="http://schemas.microsoft.com/office/drawing/2014/main" id="{5FD5829B-8DFA-4BED-B936-8E6F2DCEE56E}"/>
              </a:ext>
            </a:extLst>
          </p:cNvPr>
          <p:cNvSpPr/>
          <p:nvPr/>
        </p:nvSpPr>
        <p:spPr>
          <a:xfrm>
            <a:off x="571500" y="1914436"/>
            <a:ext cx="10820400" cy="2862322"/>
          </a:xfrm>
          <a:prstGeom prst="rect">
            <a:avLst/>
          </a:prstGeom>
        </p:spPr>
        <p:txBody>
          <a:bodyPr wrap="square">
            <a:spAutoFit/>
          </a:bodyPr>
          <a:lstStyle/>
          <a:p>
            <a:r>
              <a:rPr lang="en-US" b="1" dirty="0">
                <a:solidFill>
                  <a:srgbClr val="222222"/>
                </a:solidFill>
                <a:latin typeface="Arial" panose="020B0604020202020204" pitchFamily="34" charset="0"/>
              </a:rPr>
              <a:t>Academic Paper</a:t>
            </a:r>
          </a:p>
          <a:p>
            <a:r>
              <a:rPr lang="en-US" dirty="0">
                <a:solidFill>
                  <a:srgbClr val="222222"/>
                </a:solidFill>
                <a:latin typeface="Arial" panose="020B0604020202020204" pitchFamily="34" charset="0"/>
              </a:rPr>
              <a:t>Moro, </a:t>
            </a:r>
            <a:r>
              <a:rPr lang="en-US" dirty="0" err="1">
                <a:solidFill>
                  <a:srgbClr val="222222"/>
                </a:solidFill>
                <a:latin typeface="Arial" panose="020B0604020202020204" pitchFamily="34" charset="0"/>
              </a:rPr>
              <a:t>Sérgio</a:t>
            </a:r>
            <a:r>
              <a:rPr lang="en-US" dirty="0">
                <a:solidFill>
                  <a:srgbClr val="222222"/>
                </a:solidFill>
                <a:latin typeface="Arial" panose="020B0604020202020204" pitchFamily="34" charset="0"/>
              </a:rPr>
              <a:t>, Paulo Cortez, and Paulo Rita. "A data-driven approach to predict the success of bank telemarketing." </a:t>
            </a:r>
            <a:r>
              <a:rPr lang="en-US" i="1" dirty="0">
                <a:solidFill>
                  <a:srgbClr val="222222"/>
                </a:solidFill>
                <a:latin typeface="Arial" panose="020B0604020202020204" pitchFamily="34" charset="0"/>
              </a:rPr>
              <a:t>Decision Support Systems</a:t>
            </a:r>
            <a:r>
              <a:rPr lang="en-US" dirty="0">
                <a:solidFill>
                  <a:srgbClr val="222222"/>
                </a:solidFill>
                <a:latin typeface="Arial" panose="020B0604020202020204" pitchFamily="34" charset="0"/>
              </a:rPr>
              <a:t> 62 (2014): 22-31.</a:t>
            </a: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Link to the paper</a:t>
            </a:r>
          </a:p>
          <a:p>
            <a:r>
              <a:rPr lang="en-US" dirty="0">
                <a:hlinkClick r:id="rId2"/>
              </a:rPr>
              <a:t>http://media.salford-systems.com/video/tutorial/2015/targeted_marketing.pdf</a:t>
            </a:r>
            <a:endParaRPr lang="en-US" dirty="0">
              <a:solidFill>
                <a:srgbClr val="222222"/>
              </a:solidFill>
              <a:latin typeface="Arial" panose="020B0604020202020204" pitchFamily="34" charset="0"/>
            </a:endParaRPr>
          </a:p>
          <a:p>
            <a:endParaRPr lang="en-US" dirty="0">
              <a:solidFill>
                <a:srgbClr val="222222"/>
              </a:solidFill>
              <a:latin typeface="Arial" panose="020B0604020202020204" pitchFamily="34" charset="0"/>
            </a:endParaRPr>
          </a:p>
          <a:p>
            <a:r>
              <a:rPr lang="en-US" b="1" dirty="0">
                <a:solidFill>
                  <a:srgbClr val="222222"/>
                </a:solidFill>
                <a:latin typeface="Arial" panose="020B0604020202020204" pitchFamily="34" charset="0"/>
              </a:rPr>
              <a:t>Data Source</a:t>
            </a:r>
          </a:p>
          <a:p>
            <a:endParaRPr lang="en-US" dirty="0">
              <a:hlinkClick r:id="rId3"/>
            </a:endParaRPr>
          </a:p>
          <a:p>
            <a:r>
              <a:rPr lang="en-US" dirty="0">
                <a:hlinkClick r:id="rId3"/>
              </a:rPr>
              <a:t>https://archive.ics.uci.edu/ml/datasets/Bank+Marketing?package=regsel&amp;version=0.2</a:t>
            </a:r>
            <a:endParaRPr lang="en-US" dirty="0"/>
          </a:p>
        </p:txBody>
      </p:sp>
    </p:spTree>
    <p:extLst>
      <p:ext uri="{BB962C8B-B14F-4D97-AF65-F5344CB8AC3E}">
        <p14:creationId xmlns:p14="http://schemas.microsoft.com/office/powerpoint/2010/main" val="1544350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Introduction to Power BI – </a:t>
            </a:r>
            <a:r>
              <a:rPr lang="en-US" dirty="0" err="1">
                <a:solidFill>
                  <a:schemeClr val="bg2"/>
                </a:solidFill>
                <a:latin typeface="Calibri" panose="020F0502020204030204" pitchFamily="34" charset="0"/>
                <a:cs typeface="Calibri" panose="020F0502020204030204" pitchFamily="34" charset="0"/>
              </a:rPr>
              <a:t>Elissar</a:t>
            </a:r>
            <a:endParaRPr lang="en-US"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accent2"/>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1540204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idx="4294967295"/>
          </p:nvPr>
        </p:nvSpPr>
        <p:spPr>
          <a:xfrm>
            <a:off x="0" y="485775"/>
            <a:ext cx="12192000" cy="965200"/>
          </a:xfrm>
        </p:spPr>
        <p:txBody>
          <a:bodyPr>
            <a:normAutofit/>
          </a:bodyPr>
          <a:lstStyle/>
          <a:p>
            <a:r>
              <a:rPr lang="en-US" dirty="0"/>
              <a:t>Conclusions</a:t>
            </a:r>
          </a:p>
        </p:txBody>
      </p:sp>
    </p:spTree>
    <p:extLst>
      <p:ext uri="{BB962C8B-B14F-4D97-AF65-F5344CB8AC3E}">
        <p14:creationId xmlns:p14="http://schemas.microsoft.com/office/powerpoint/2010/main" val="1241291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7BBF-44D9-4C7F-8D00-CA43261655D7}"/>
              </a:ext>
            </a:extLst>
          </p:cNvPr>
          <p:cNvSpPr>
            <a:spLocks noGrp="1"/>
          </p:cNvSpPr>
          <p:nvPr>
            <p:ph type="title"/>
          </p:nvPr>
        </p:nvSpPr>
        <p:spPr/>
        <p:txBody>
          <a:bodyPr/>
          <a:lstStyle/>
          <a:p>
            <a:r>
              <a:rPr lang="en-US" dirty="0"/>
              <a:t>In this Marketing Analytics Business AI Workshop you were able to experience the following:</a:t>
            </a:r>
          </a:p>
        </p:txBody>
      </p:sp>
      <p:sp>
        <p:nvSpPr>
          <p:cNvPr id="26" name="Freeform: Shape 25">
            <a:extLst>
              <a:ext uri="{FF2B5EF4-FFF2-40B4-BE49-F238E27FC236}">
                <a16:creationId xmlns:a16="http://schemas.microsoft.com/office/drawing/2014/main" id="{CEA35F3C-7BDD-46D3-9941-48C41ACA75F7}"/>
              </a:ext>
            </a:extLst>
          </p:cNvPr>
          <p:cNvSpPr/>
          <p:nvPr/>
        </p:nvSpPr>
        <p:spPr>
          <a:xfrm>
            <a:off x="2535165" y="1401063"/>
            <a:ext cx="7484824" cy="726311"/>
          </a:xfrm>
          <a:custGeom>
            <a:avLst/>
            <a:gdLst>
              <a:gd name="connsiteX0" fmla="*/ 0 w 7484824"/>
              <a:gd name="connsiteY0" fmla="*/ 0 h 726309"/>
              <a:gd name="connsiteX1" fmla="*/ 7121670 w 7484824"/>
              <a:gd name="connsiteY1" fmla="*/ 0 h 726309"/>
              <a:gd name="connsiteX2" fmla="*/ 7484824 w 7484824"/>
              <a:gd name="connsiteY2" fmla="*/ 363155 h 726309"/>
              <a:gd name="connsiteX3" fmla="*/ 7121670 w 7484824"/>
              <a:gd name="connsiteY3" fmla="*/ 726309 h 726309"/>
              <a:gd name="connsiteX4" fmla="*/ 0 w 7484824"/>
              <a:gd name="connsiteY4" fmla="*/ 726309 h 726309"/>
              <a:gd name="connsiteX5" fmla="*/ 0 w 7484824"/>
              <a:gd name="connsiteY5" fmla="*/ 0 h 72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84824" h="726309">
                <a:moveTo>
                  <a:pt x="7484824" y="726308"/>
                </a:moveTo>
                <a:lnTo>
                  <a:pt x="363154" y="726308"/>
                </a:lnTo>
                <a:lnTo>
                  <a:pt x="0" y="363154"/>
                </a:lnTo>
                <a:lnTo>
                  <a:pt x="363154" y="1"/>
                </a:lnTo>
                <a:lnTo>
                  <a:pt x="7484824" y="1"/>
                </a:lnTo>
                <a:lnTo>
                  <a:pt x="7484824" y="726308"/>
                </a:lnTo>
                <a:close/>
              </a:path>
            </a:pathLst>
          </a:custGeom>
        </p:spPr>
        <p:style>
          <a:lnRef idx="0">
            <a:schemeClr val="lt1">
              <a:hueOff val="0"/>
              <a:satOff val="0"/>
              <a:lumOff val="0"/>
              <a:alphaOff val="0"/>
            </a:schemeClr>
          </a:lnRef>
          <a:fillRef idx="3">
            <a:schemeClr val="accent2">
              <a:shade val="80000"/>
              <a:hueOff val="0"/>
              <a:satOff val="0"/>
              <a:lumOff val="0"/>
              <a:alphaOff val="0"/>
            </a:schemeClr>
          </a:fillRef>
          <a:effectRef idx="2">
            <a:schemeClr val="accent2">
              <a:shade val="80000"/>
              <a:hueOff val="0"/>
              <a:satOff val="0"/>
              <a:lumOff val="0"/>
              <a:alphaOff val="0"/>
            </a:schemeClr>
          </a:effectRef>
          <a:fontRef idx="minor">
            <a:schemeClr val="lt1"/>
          </a:fontRef>
        </p:style>
        <p:txBody>
          <a:bodyPr spcFirstLastPara="0" vert="horz" wrap="square" lIns="501859" tIns="91441"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Learn about AI from the business perspective</a:t>
            </a:r>
          </a:p>
        </p:txBody>
      </p:sp>
      <p:sp>
        <p:nvSpPr>
          <p:cNvPr id="27" name="Rectangle 26">
            <a:extLst>
              <a:ext uri="{FF2B5EF4-FFF2-40B4-BE49-F238E27FC236}">
                <a16:creationId xmlns:a16="http://schemas.microsoft.com/office/drawing/2014/main" id="{AAE18CC2-3765-4D1C-8075-1B97E55ACE21}"/>
              </a:ext>
            </a:extLst>
          </p:cNvPr>
          <p:cNvSpPr/>
          <p:nvPr/>
        </p:nvSpPr>
        <p:spPr>
          <a:xfrm>
            <a:off x="2172010" y="1401064"/>
            <a:ext cx="726309" cy="72630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0">
            <a:schemeClr val="lt1">
              <a:hueOff val="0"/>
              <a:satOff val="0"/>
              <a:lumOff val="0"/>
              <a:alphaOff val="0"/>
            </a:schemeClr>
          </a:lnRef>
          <a:fillRef idx="1">
            <a:scrgbClr r="0" g="0" b="0"/>
          </a:fillRef>
          <a:effectRef idx="2">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28" name="Freeform: Shape 27">
            <a:extLst>
              <a:ext uri="{FF2B5EF4-FFF2-40B4-BE49-F238E27FC236}">
                <a16:creationId xmlns:a16="http://schemas.microsoft.com/office/drawing/2014/main" id="{78C857BE-E9F6-475E-A9CF-3BAF1C88D2ED}"/>
              </a:ext>
            </a:extLst>
          </p:cNvPr>
          <p:cNvSpPr/>
          <p:nvPr/>
        </p:nvSpPr>
        <p:spPr>
          <a:xfrm>
            <a:off x="2501982" y="2344182"/>
            <a:ext cx="7484824" cy="726311"/>
          </a:xfrm>
          <a:custGeom>
            <a:avLst/>
            <a:gdLst>
              <a:gd name="connsiteX0" fmla="*/ 0 w 7484824"/>
              <a:gd name="connsiteY0" fmla="*/ 0 h 726309"/>
              <a:gd name="connsiteX1" fmla="*/ 7121670 w 7484824"/>
              <a:gd name="connsiteY1" fmla="*/ 0 h 726309"/>
              <a:gd name="connsiteX2" fmla="*/ 7484824 w 7484824"/>
              <a:gd name="connsiteY2" fmla="*/ 363155 h 726309"/>
              <a:gd name="connsiteX3" fmla="*/ 7121670 w 7484824"/>
              <a:gd name="connsiteY3" fmla="*/ 726309 h 726309"/>
              <a:gd name="connsiteX4" fmla="*/ 0 w 7484824"/>
              <a:gd name="connsiteY4" fmla="*/ 726309 h 726309"/>
              <a:gd name="connsiteX5" fmla="*/ 0 w 7484824"/>
              <a:gd name="connsiteY5" fmla="*/ 0 h 72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84824" h="726309">
                <a:moveTo>
                  <a:pt x="7484824" y="726308"/>
                </a:moveTo>
                <a:lnTo>
                  <a:pt x="363154" y="726308"/>
                </a:lnTo>
                <a:lnTo>
                  <a:pt x="0" y="363154"/>
                </a:lnTo>
                <a:lnTo>
                  <a:pt x="363154" y="1"/>
                </a:lnTo>
                <a:lnTo>
                  <a:pt x="7484824" y="1"/>
                </a:lnTo>
                <a:lnTo>
                  <a:pt x="7484824" y="726308"/>
                </a:lnTo>
                <a:close/>
              </a:path>
            </a:pathLst>
          </a:custGeom>
        </p:spPr>
        <p:style>
          <a:lnRef idx="0">
            <a:schemeClr val="lt1">
              <a:hueOff val="0"/>
              <a:satOff val="0"/>
              <a:lumOff val="0"/>
              <a:alphaOff val="0"/>
            </a:schemeClr>
          </a:lnRef>
          <a:fillRef idx="3">
            <a:schemeClr val="accent2">
              <a:shade val="80000"/>
              <a:hueOff val="51301"/>
              <a:satOff val="-8491"/>
              <a:lumOff val="8191"/>
              <a:alphaOff val="0"/>
            </a:schemeClr>
          </a:fillRef>
          <a:effectRef idx="2">
            <a:schemeClr val="accent2">
              <a:shade val="80000"/>
              <a:hueOff val="51301"/>
              <a:satOff val="-8491"/>
              <a:lumOff val="8191"/>
              <a:alphaOff val="0"/>
            </a:schemeClr>
          </a:effectRef>
          <a:fontRef idx="minor">
            <a:schemeClr val="lt1"/>
          </a:fontRef>
        </p:style>
        <p:txBody>
          <a:bodyPr spcFirstLastPara="0" vert="horz" wrap="square" lIns="501859" tIns="91441" rIns="170688" bIns="91441"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Learn about Power BI as an analytics tool</a:t>
            </a:r>
          </a:p>
        </p:txBody>
      </p:sp>
      <p:sp>
        <p:nvSpPr>
          <p:cNvPr id="29" name="Rectangle 28">
            <a:extLst>
              <a:ext uri="{FF2B5EF4-FFF2-40B4-BE49-F238E27FC236}">
                <a16:creationId xmlns:a16="http://schemas.microsoft.com/office/drawing/2014/main" id="{6E490DFB-1CB9-4E5A-9ADA-49F707F37FFD}"/>
              </a:ext>
            </a:extLst>
          </p:cNvPr>
          <p:cNvSpPr/>
          <p:nvPr/>
        </p:nvSpPr>
        <p:spPr>
          <a:xfrm>
            <a:off x="2205194" y="2410549"/>
            <a:ext cx="593576" cy="593576"/>
          </a:xfrm>
          <a:prstGeom prst="rect">
            <a:avLst/>
          </a:prstGeom>
          <a: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p:spPr>
        <p:style>
          <a:lnRef idx="0">
            <a:schemeClr val="lt1">
              <a:hueOff val="0"/>
              <a:satOff val="0"/>
              <a:lumOff val="0"/>
              <a:alphaOff val="0"/>
            </a:schemeClr>
          </a:lnRef>
          <a:fillRef idx="1">
            <a:scrgbClr r="0" g="0" b="0"/>
          </a:fillRef>
          <a:effectRef idx="2">
            <a:schemeClr val="accent2">
              <a:tint val="50000"/>
              <a:hueOff val="2428"/>
              <a:satOff val="-578"/>
              <a:lumOff val="3331"/>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56F559C0-7C05-42C3-8802-2C2536580A47}"/>
              </a:ext>
            </a:extLst>
          </p:cNvPr>
          <p:cNvSpPr/>
          <p:nvPr/>
        </p:nvSpPr>
        <p:spPr>
          <a:xfrm>
            <a:off x="2535165" y="3287300"/>
            <a:ext cx="7484824" cy="726311"/>
          </a:xfrm>
          <a:custGeom>
            <a:avLst/>
            <a:gdLst>
              <a:gd name="connsiteX0" fmla="*/ 0 w 7484824"/>
              <a:gd name="connsiteY0" fmla="*/ 0 h 726309"/>
              <a:gd name="connsiteX1" fmla="*/ 7121670 w 7484824"/>
              <a:gd name="connsiteY1" fmla="*/ 0 h 726309"/>
              <a:gd name="connsiteX2" fmla="*/ 7484824 w 7484824"/>
              <a:gd name="connsiteY2" fmla="*/ 363155 h 726309"/>
              <a:gd name="connsiteX3" fmla="*/ 7121670 w 7484824"/>
              <a:gd name="connsiteY3" fmla="*/ 726309 h 726309"/>
              <a:gd name="connsiteX4" fmla="*/ 0 w 7484824"/>
              <a:gd name="connsiteY4" fmla="*/ 726309 h 726309"/>
              <a:gd name="connsiteX5" fmla="*/ 0 w 7484824"/>
              <a:gd name="connsiteY5" fmla="*/ 0 h 72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84824" h="726309">
                <a:moveTo>
                  <a:pt x="7484824" y="726308"/>
                </a:moveTo>
                <a:lnTo>
                  <a:pt x="363154" y="726308"/>
                </a:lnTo>
                <a:lnTo>
                  <a:pt x="0" y="363154"/>
                </a:lnTo>
                <a:lnTo>
                  <a:pt x="363154" y="1"/>
                </a:lnTo>
                <a:lnTo>
                  <a:pt x="7484824" y="1"/>
                </a:lnTo>
                <a:lnTo>
                  <a:pt x="7484824" y="726308"/>
                </a:lnTo>
                <a:close/>
              </a:path>
            </a:pathLst>
          </a:custGeom>
        </p:spPr>
        <p:style>
          <a:lnRef idx="0">
            <a:schemeClr val="lt1">
              <a:hueOff val="0"/>
              <a:satOff val="0"/>
              <a:lumOff val="0"/>
              <a:alphaOff val="0"/>
            </a:schemeClr>
          </a:lnRef>
          <a:fillRef idx="3">
            <a:schemeClr val="accent2">
              <a:shade val="80000"/>
              <a:hueOff val="102602"/>
              <a:satOff val="-16982"/>
              <a:lumOff val="16382"/>
              <a:alphaOff val="0"/>
            </a:schemeClr>
          </a:fillRef>
          <a:effectRef idx="2">
            <a:schemeClr val="accent2">
              <a:shade val="80000"/>
              <a:hueOff val="102602"/>
              <a:satOff val="-16982"/>
              <a:lumOff val="16382"/>
              <a:alphaOff val="0"/>
            </a:schemeClr>
          </a:effectRef>
          <a:fontRef idx="minor">
            <a:schemeClr val="lt1"/>
          </a:fontRef>
        </p:style>
        <p:txBody>
          <a:bodyPr spcFirstLastPara="0" vert="horz" wrap="square" lIns="501859" tIns="91441" rIns="170688" bIns="91441"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Gain insights about analyzing business problems</a:t>
            </a:r>
          </a:p>
        </p:txBody>
      </p:sp>
      <p:sp>
        <p:nvSpPr>
          <p:cNvPr id="31" name="Rectangle 30" descr="Research">
            <a:extLst>
              <a:ext uri="{FF2B5EF4-FFF2-40B4-BE49-F238E27FC236}">
                <a16:creationId xmlns:a16="http://schemas.microsoft.com/office/drawing/2014/main" id="{E6DD3D83-688B-4EF6-AC32-2998CBAA01B0}"/>
              </a:ext>
            </a:extLst>
          </p:cNvPr>
          <p:cNvSpPr/>
          <p:nvPr/>
        </p:nvSpPr>
        <p:spPr>
          <a:xfrm>
            <a:off x="2172010" y="3287301"/>
            <a:ext cx="726309" cy="72630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0">
            <a:schemeClr val="lt1">
              <a:hueOff val="0"/>
              <a:satOff val="0"/>
              <a:lumOff val="0"/>
              <a:alphaOff val="0"/>
            </a:schemeClr>
          </a:lnRef>
          <a:fillRef idx="1">
            <a:scrgbClr r="0" g="0" b="0"/>
          </a:fillRef>
          <a:effectRef idx="2">
            <a:schemeClr val="accent2">
              <a:tint val="50000"/>
              <a:hueOff val="4857"/>
              <a:satOff val="-1157"/>
              <a:lumOff val="6661"/>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D8313E61-7F25-4896-8BEC-A39110A9CD36}"/>
              </a:ext>
            </a:extLst>
          </p:cNvPr>
          <p:cNvSpPr/>
          <p:nvPr/>
        </p:nvSpPr>
        <p:spPr>
          <a:xfrm>
            <a:off x="2535165" y="4230419"/>
            <a:ext cx="7484824" cy="726311"/>
          </a:xfrm>
          <a:custGeom>
            <a:avLst/>
            <a:gdLst>
              <a:gd name="connsiteX0" fmla="*/ 0 w 7484824"/>
              <a:gd name="connsiteY0" fmla="*/ 0 h 726309"/>
              <a:gd name="connsiteX1" fmla="*/ 7121670 w 7484824"/>
              <a:gd name="connsiteY1" fmla="*/ 0 h 726309"/>
              <a:gd name="connsiteX2" fmla="*/ 7484824 w 7484824"/>
              <a:gd name="connsiteY2" fmla="*/ 363155 h 726309"/>
              <a:gd name="connsiteX3" fmla="*/ 7121670 w 7484824"/>
              <a:gd name="connsiteY3" fmla="*/ 726309 h 726309"/>
              <a:gd name="connsiteX4" fmla="*/ 0 w 7484824"/>
              <a:gd name="connsiteY4" fmla="*/ 726309 h 726309"/>
              <a:gd name="connsiteX5" fmla="*/ 0 w 7484824"/>
              <a:gd name="connsiteY5" fmla="*/ 0 h 72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84824" h="726309">
                <a:moveTo>
                  <a:pt x="7484824" y="726308"/>
                </a:moveTo>
                <a:lnTo>
                  <a:pt x="363154" y="726308"/>
                </a:lnTo>
                <a:lnTo>
                  <a:pt x="0" y="363154"/>
                </a:lnTo>
                <a:lnTo>
                  <a:pt x="363154" y="1"/>
                </a:lnTo>
                <a:lnTo>
                  <a:pt x="7484824" y="1"/>
                </a:lnTo>
                <a:lnTo>
                  <a:pt x="7484824" y="726308"/>
                </a:lnTo>
                <a:close/>
              </a:path>
            </a:pathLst>
          </a:custGeom>
        </p:spPr>
        <p:style>
          <a:lnRef idx="0">
            <a:schemeClr val="lt1">
              <a:hueOff val="0"/>
              <a:satOff val="0"/>
              <a:lumOff val="0"/>
              <a:alphaOff val="0"/>
            </a:schemeClr>
          </a:lnRef>
          <a:fillRef idx="3">
            <a:schemeClr val="accent2">
              <a:shade val="80000"/>
              <a:hueOff val="153903"/>
              <a:satOff val="-25472"/>
              <a:lumOff val="24573"/>
              <a:alphaOff val="0"/>
            </a:schemeClr>
          </a:fillRef>
          <a:effectRef idx="2">
            <a:schemeClr val="accent2">
              <a:shade val="80000"/>
              <a:hueOff val="153903"/>
              <a:satOff val="-25472"/>
              <a:lumOff val="24573"/>
              <a:alphaOff val="0"/>
            </a:schemeClr>
          </a:effectRef>
          <a:fontRef idx="minor">
            <a:schemeClr val="lt1"/>
          </a:fontRef>
        </p:style>
        <p:txBody>
          <a:bodyPr spcFirstLastPara="0" vert="horz" wrap="square" lIns="501859" tIns="91441" rIns="170688" bIns="91441"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Connect with fellow Business AI minds</a:t>
            </a:r>
          </a:p>
        </p:txBody>
      </p:sp>
      <p:sp>
        <p:nvSpPr>
          <p:cNvPr id="33" name="Rectangle 32" descr="Handshake">
            <a:extLst>
              <a:ext uri="{FF2B5EF4-FFF2-40B4-BE49-F238E27FC236}">
                <a16:creationId xmlns:a16="http://schemas.microsoft.com/office/drawing/2014/main" id="{D3DB5B27-C143-495B-8AFF-E93AED79C62B}"/>
              </a:ext>
            </a:extLst>
          </p:cNvPr>
          <p:cNvSpPr/>
          <p:nvPr/>
        </p:nvSpPr>
        <p:spPr>
          <a:xfrm>
            <a:off x="2172010" y="4230420"/>
            <a:ext cx="726309" cy="72630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0">
            <a:schemeClr val="lt1">
              <a:hueOff val="0"/>
              <a:satOff val="0"/>
              <a:lumOff val="0"/>
              <a:alphaOff val="0"/>
            </a:schemeClr>
          </a:lnRef>
          <a:fillRef idx="1">
            <a:scrgbClr r="0" g="0" b="0"/>
          </a:fillRef>
          <a:effectRef idx="2">
            <a:schemeClr val="accent2">
              <a:tint val="50000"/>
              <a:hueOff val="7285"/>
              <a:satOff val="-1735"/>
              <a:lumOff val="9992"/>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341DE1B6-1761-4CE6-8A84-504F9602A7A2}"/>
              </a:ext>
            </a:extLst>
          </p:cNvPr>
          <p:cNvSpPr/>
          <p:nvPr/>
        </p:nvSpPr>
        <p:spPr>
          <a:xfrm>
            <a:off x="2535165" y="5173538"/>
            <a:ext cx="7484824" cy="726309"/>
          </a:xfrm>
          <a:custGeom>
            <a:avLst/>
            <a:gdLst>
              <a:gd name="connsiteX0" fmla="*/ 0 w 7484824"/>
              <a:gd name="connsiteY0" fmla="*/ 0 h 726309"/>
              <a:gd name="connsiteX1" fmla="*/ 7121670 w 7484824"/>
              <a:gd name="connsiteY1" fmla="*/ 0 h 726309"/>
              <a:gd name="connsiteX2" fmla="*/ 7484824 w 7484824"/>
              <a:gd name="connsiteY2" fmla="*/ 363155 h 726309"/>
              <a:gd name="connsiteX3" fmla="*/ 7121670 w 7484824"/>
              <a:gd name="connsiteY3" fmla="*/ 726309 h 726309"/>
              <a:gd name="connsiteX4" fmla="*/ 0 w 7484824"/>
              <a:gd name="connsiteY4" fmla="*/ 726309 h 726309"/>
              <a:gd name="connsiteX5" fmla="*/ 0 w 7484824"/>
              <a:gd name="connsiteY5" fmla="*/ 0 h 72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84824" h="726309">
                <a:moveTo>
                  <a:pt x="7484824" y="726308"/>
                </a:moveTo>
                <a:lnTo>
                  <a:pt x="363154" y="726308"/>
                </a:lnTo>
                <a:lnTo>
                  <a:pt x="0" y="363154"/>
                </a:lnTo>
                <a:lnTo>
                  <a:pt x="363154" y="1"/>
                </a:lnTo>
                <a:lnTo>
                  <a:pt x="7484824" y="1"/>
                </a:lnTo>
                <a:lnTo>
                  <a:pt x="7484824" y="726308"/>
                </a:lnTo>
                <a:close/>
              </a:path>
            </a:pathLst>
          </a:custGeom>
        </p:spPr>
        <p:style>
          <a:lnRef idx="0">
            <a:schemeClr val="lt1">
              <a:hueOff val="0"/>
              <a:satOff val="0"/>
              <a:lumOff val="0"/>
              <a:alphaOff val="0"/>
            </a:schemeClr>
          </a:lnRef>
          <a:fillRef idx="3">
            <a:schemeClr val="accent2">
              <a:shade val="80000"/>
              <a:hueOff val="205204"/>
              <a:satOff val="-33963"/>
              <a:lumOff val="32764"/>
              <a:alphaOff val="0"/>
            </a:schemeClr>
          </a:fillRef>
          <a:effectRef idx="2">
            <a:schemeClr val="accent2">
              <a:shade val="80000"/>
              <a:hueOff val="205204"/>
              <a:satOff val="-33963"/>
              <a:lumOff val="32764"/>
              <a:alphaOff val="0"/>
            </a:schemeClr>
          </a:effectRef>
          <a:fontRef idx="minor">
            <a:schemeClr val="lt1"/>
          </a:fontRef>
        </p:style>
        <p:txBody>
          <a:bodyPr spcFirstLastPara="0" vert="horz" wrap="square" lIns="501859"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Practice presenting your ideas clearly </a:t>
            </a:r>
            <a:br>
              <a:rPr lang="en-US" sz="2400" kern="1200" dirty="0">
                <a:latin typeface="Calibri" panose="020F0502020204030204" pitchFamily="34" charset="0"/>
                <a:cs typeface="Calibri" panose="020F0502020204030204" pitchFamily="34" charset="0"/>
              </a:rPr>
            </a:br>
            <a:r>
              <a:rPr lang="en-US" sz="2400" kern="1200" dirty="0">
                <a:latin typeface="Calibri" panose="020F0502020204030204" pitchFamily="34" charset="0"/>
                <a:cs typeface="Calibri" panose="020F0502020204030204" pitchFamily="34" charset="0"/>
              </a:rPr>
              <a:t>with business impact in mind</a:t>
            </a:r>
          </a:p>
        </p:txBody>
      </p:sp>
      <p:sp>
        <p:nvSpPr>
          <p:cNvPr id="35" name="Rectangle 34" descr="Lecturer">
            <a:extLst>
              <a:ext uri="{FF2B5EF4-FFF2-40B4-BE49-F238E27FC236}">
                <a16:creationId xmlns:a16="http://schemas.microsoft.com/office/drawing/2014/main" id="{2C7AC3CE-A1BA-4297-8647-ED06581DEB4A}"/>
              </a:ext>
            </a:extLst>
          </p:cNvPr>
          <p:cNvSpPr/>
          <p:nvPr/>
        </p:nvSpPr>
        <p:spPr>
          <a:xfrm>
            <a:off x="2172010" y="5173538"/>
            <a:ext cx="726309" cy="726309"/>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p:spPr>
        <p:style>
          <a:lnRef idx="0">
            <a:schemeClr val="lt1">
              <a:hueOff val="0"/>
              <a:satOff val="0"/>
              <a:lumOff val="0"/>
              <a:alphaOff val="0"/>
            </a:schemeClr>
          </a:lnRef>
          <a:fillRef idx="1">
            <a:scrgbClr r="0" g="0" b="0"/>
          </a:fillRef>
          <a:effectRef idx="2">
            <a:schemeClr val="accent2">
              <a:tint val="50000"/>
              <a:hueOff val="9714"/>
              <a:satOff val="-2314"/>
              <a:lumOff val="13322"/>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463178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Introduction to Power BI – </a:t>
            </a:r>
            <a:r>
              <a:rPr lang="en-US" dirty="0" err="1">
                <a:solidFill>
                  <a:schemeClr val="bg2"/>
                </a:solidFill>
                <a:latin typeface="Calibri" panose="020F0502020204030204" pitchFamily="34" charset="0"/>
                <a:cs typeface="Calibri" panose="020F0502020204030204" pitchFamily="34" charset="0"/>
              </a:rPr>
              <a:t>Elissar</a:t>
            </a:r>
            <a:endParaRPr lang="en-US"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1">
                    <a:lumMod val="75000"/>
                  </a:schemeClr>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defTabSz="800100">
              <a:lnSpc>
                <a:spcPct val="90000"/>
              </a:lnSpc>
              <a:spcBef>
                <a:spcPct val="0"/>
              </a:spcBef>
              <a:spcAft>
                <a:spcPct val="35000"/>
              </a:spcAft>
            </a:pPr>
            <a:r>
              <a:rPr lang="en-US"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accent2"/>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rgbClr val="A6A6A6"/>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accent2"/>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110705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7BBF-44D9-4C7F-8D00-CA43261655D7}"/>
              </a:ext>
            </a:extLst>
          </p:cNvPr>
          <p:cNvSpPr>
            <a:spLocks noGrp="1"/>
          </p:cNvSpPr>
          <p:nvPr>
            <p:ph type="title"/>
          </p:nvPr>
        </p:nvSpPr>
        <p:spPr/>
        <p:txBody>
          <a:bodyPr/>
          <a:lstStyle/>
          <a:p>
            <a:r>
              <a:rPr lang="en-US" dirty="0"/>
              <a:t>Vote on topic for next Business AI Workshop or suggest new topics not included in the list</a:t>
            </a:r>
          </a:p>
        </p:txBody>
      </p:sp>
      <p:pic>
        <p:nvPicPr>
          <p:cNvPr id="6" name="Picture 5" descr="A screenshot of a social media post&#10;&#10;Description automatically generated">
            <a:extLst>
              <a:ext uri="{FF2B5EF4-FFF2-40B4-BE49-F238E27FC236}">
                <a16:creationId xmlns:a16="http://schemas.microsoft.com/office/drawing/2014/main" id="{6F749DA0-AC38-414F-8A2F-4D3886A4F956}"/>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00375" y="1450340"/>
            <a:ext cx="5344398" cy="4547267"/>
          </a:xfrm>
          <a:prstGeom prst="rect">
            <a:avLst/>
          </a:prstGeom>
        </p:spPr>
      </p:pic>
      <p:sp>
        <p:nvSpPr>
          <p:cNvPr id="7" name="TextBox 6">
            <a:extLst>
              <a:ext uri="{FF2B5EF4-FFF2-40B4-BE49-F238E27FC236}">
                <a16:creationId xmlns:a16="http://schemas.microsoft.com/office/drawing/2014/main" id="{A690E7E7-86D4-4DB7-BF71-BC2C05FAD3B1}"/>
              </a:ext>
            </a:extLst>
          </p:cNvPr>
          <p:cNvSpPr txBox="1"/>
          <p:nvPr/>
        </p:nvSpPr>
        <p:spPr>
          <a:xfrm>
            <a:off x="1981200" y="6334780"/>
            <a:ext cx="8229600" cy="4572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a:solidFill>
                  <a:schemeClr val="tx1"/>
                </a:solidFill>
                <a:latin typeface="Calibri" panose="020F0502020204030204" pitchFamily="34" charset="0"/>
                <a:cs typeface="Calibri" panose="020F0502020204030204" pitchFamily="34" charset="0"/>
              </a:defRPr>
            </a:lvl1pPr>
          </a:lstStyle>
          <a:p>
            <a:r>
              <a:rPr lang="en-US" dirty="0"/>
              <a:t>Whimsical link to vote towards next workshop topic </a:t>
            </a:r>
            <a:r>
              <a:rPr lang="en-US" dirty="0">
                <a:hlinkClick r:id="rId3"/>
              </a:rPr>
              <a:t>https://bit.ly/321iHJ7</a:t>
            </a:r>
            <a:endParaRPr lang="en-US" dirty="0"/>
          </a:p>
        </p:txBody>
      </p:sp>
    </p:spTree>
    <p:extLst>
      <p:ext uri="{BB962C8B-B14F-4D97-AF65-F5344CB8AC3E}">
        <p14:creationId xmlns:p14="http://schemas.microsoft.com/office/powerpoint/2010/main" val="3572426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F0F406-36DB-42F2-A46A-962BEFCC79AF}"/>
              </a:ext>
            </a:extLst>
          </p:cNvPr>
          <p:cNvSpPr txBox="1">
            <a:spLocks/>
          </p:cNvSpPr>
          <p:nvPr/>
        </p:nvSpPr>
        <p:spPr>
          <a:xfrm>
            <a:off x="0" y="485775"/>
            <a:ext cx="12192000" cy="965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Appendix</a:t>
            </a:r>
          </a:p>
        </p:txBody>
      </p:sp>
    </p:spTree>
    <p:extLst>
      <p:ext uri="{BB962C8B-B14F-4D97-AF65-F5344CB8AC3E}">
        <p14:creationId xmlns:p14="http://schemas.microsoft.com/office/powerpoint/2010/main" val="3104926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7BBF-44D9-4C7F-8D00-CA43261655D7}"/>
              </a:ext>
            </a:extLst>
          </p:cNvPr>
          <p:cNvSpPr>
            <a:spLocks noGrp="1"/>
          </p:cNvSpPr>
          <p:nvPr>
            <p:ph type="title"/>
          </p:nvPr>
        </p:nvSpPr>
        <p:spPr/>
        <p:txBody>
          <a:bodyPr/>
          <a:lstStyle/>
          <a:p>
            <a:r>
              <a:rPr lang="en-US" dirty="0"/>
              <a:t>Some common uses of AI in banking</a:t>
            </a:r>
          </a:p>
        </p:txBody>
      </p:sp>
      <p:sp>
        <p:nvSpPr>
          <p:cNvPr id="3" name="Content Placeholder 2">
            <a:extLst>
              <a:ext uri="{FF2B5EF4-FFF2-40B4-BE49-F238E27FC236}">
                <a16:creationId xmlns:a16="http://schemas.microsoft.com/office/drawing/2014/main" id="{E00FF426-CD65-4FD0-A1C7-000D64F7A98C}"/>
              </a:ext>
            </a:extLst>
          </p:cNvPr>
          <p:cNvSpPr>
            <a:spLocks noGrp="1"/>
          </p:cNvSpPr>
          <p:nvPr>
            <p:ph sz="quarter" idx="10"/>
          </p:nvPr>
        </p:nvSpPr>
        <p:spPr/>
        <p:txBody>
          <a:bodyPr>
            <a:normAutofit fontScale="62500" lnSpcReduction="20000"/>
          </a:bodyPr>
          <a:lstStyle/>
          <a:p>
            <a:r>
              <a:rPr lang="en-US" b="1" dirty="0"/>
              <a:t>ATMs:</a:t>
            </a:r>
            <a:r>
              <a:rPr lang="en-US" dirty="0"/>
              <a:t> Image/face recognition using real-time camera images and advanced AI techniques such as deep learning can be used at ATMs to detect and prevent frauds/crimes.</a:t>
            </a:r>
          </a:p>
          <a:p>
            <a:r>
              <a:rPr lang="en-US" b="1" dirty="0"/>
              <a:t>Fraud Detection:</a:t>
            </a:r>
            <a:r>
              <a:rPr lang="en-US" dirty="0"/>
              <a:t> Anomaly detection can be used to increase the accuracy of credit card fraud detection and anti-money laundering.</a:t>
            </a:r>
          </a:p>
          <a:p>
            <a:r>
              <a:rPr lang="en-US" b="1" dirty="0"/>
              <a:t>Customer Support and Helpdesk</a:t>
            </a:r>
            <a:r>
              <a:rPr lang="en-US" dirty="0"/>
              <a:t>: Humanoid Chatbot interfaces can be used to increase efficiency and reduce the cost for customer interactions.</a:t>
            </a:r>
          </a:p>
          <a:p>
            <a:r>
              <a:rPr lang="en-US" b="1" dirty="0"/>
              <a:t>Risk Management:</a:t>
            </a:r>
            <a:r>
              <a:rPr lang="en-US" dirty="0"/>
              <a:t> Tailored products can be offered to clients by looking at historical data, doing risk analysis, and eliminating human errors from hand-crafted models.</a:t>
            </a:r>
          </a:p>
          <a:p>
            <a:r>
              <a:rPr lang="en-US" b="1" dirty="0"/>
              <a:t>Security</a:t>
            </a:r>
            <a:r>
              <a:rPr lang="en-US" dirty="0"/>
              <a:t>: Suspicious </a:t>
            </a:r>
            <a:r>
              <a:rPr lang="en-US" dirty="0" err="1"/>
              <a:t>behaviour</a:t>
            </a:r>
            <a:r>
              <a:rPr lang="en-US" dirty="0"/>
              <a:t>, logs analysis, and spurious emails can be tracked down to prevent and possibly predict security breaches.</a:t>
            </a:r>
          </a:p>
          <a:p>
            <a:r>
              <a:rPr lang="en-US" b="1" dirty="0"/>
              <a:t>Digitization and automation in back-office processing</a:t>
            </a:r>
            <a:r>
              <a:rPr lang="en-US" dirty="0"/>
              <a:t>: Capturing documents data using OCR and then using machine learning/AI to generate insights from the text data can greatly cut down back-office processing times.</a:t>
            </a:r>
          </a:p>
          <a:p>
            <a:r>
              <a:rPr lang="en-US" b="1" dirty="0"/>
              <a:t>Wealth management for masses</a:t>
            </a:r>
            <a:r>
              <a:rPr lang="en-US" dirty="0"/>
              <a:t>: Personalized portfolios can be managed by Bot Advisors for clients by taking into account lifestyle, risks, expected returns on investment, etc.</a:t>
            </a:r>
          </a:p>
        </p:txBody>
      </p:sp>
      <p:sp>
        <p:nvSpPr>
          <p:cNvPr id="4" name="Text Placeholder 3">
            <a:extLst>
              <a:ext uri="{FF2B5EF4-FFF2-40B4-BE49-F238E27FC236}">
                <a16:creationId xmlns:a16="http://schemas.microsoft.com/office/drawing/2014/main" id="{6AC33E37-90BF-4FD5-A9C0-40EAEEDE2532}"/>
              </a:ext>
            </a:extLst>
          </p:cNvPr>
          <p:cNvSpPr>
            <a:spLocks noGrp="1"/>
          </p:cNvSpPr>
          <p:nvPr>
            <p:ph type="body" sz="quarter" idx="11"/>
          </p:nvPr>
        </p:nvSpPr>
        <p:spPr>
          <a:xfrm>
            <a:off x="1748238" y="6350898"/>
            <a:ext cx="6539235" cy="258246"/>
          </a:xfrm>
        </p:spPr>
        <p:txBody>
          <a:bodyPr>
            <a:normAutofit fontScale="92500" lnSpcReduction="10000"/>
          </a:bodyPr>
          <a:lstStyle/>
          <a:p>
            <a:r>
              <a:rPr lang="en-US" dirty="0"/>
              <a:t>Source: </a:t>
            </a:r>
            <a:r>
              <a:rPr lang="en-US" dirty="0">
                <a:hlinkClick r:id="rId2"/>
              </a:rPr>
              <a:t>https://towardsdatascience.com/role-of-ai-in-developing-countries-banking-sector-54a5e99d4bf</a:t>
            </a:r>
            <a:endParaRPr lang="en-US" dirty="0"/>
          </a:p>
        </p:txBody>
      </p:sp>
    </p:spTree>
    <p:extLst>
      <p:ext uri="{BB962C8B-B14F-4D97-AF65-F5344CB8AC3E}">
        <p14:creationId xmlns:p14="http://schemas.microsoft.com/office/powerpoint/2010/main" val="314048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p:nvPr>
        </p:nvSpPr>
        <p:spPr/>
        <p:txBody>
          <a:bodyPr/>
          <a:lstStyle/>
          <a:p>
            <a:r>
              <a:rPr lang="en-US" dirty="0"/>
              <a:t>The Beirut AI Business Workshop  hopes to bring clarity to community submitted business problems by empowering participants to develop a tailored AI solution plan in each workshop.</a:t>
            </a:r>
          </a:p>
        </p:txBody>
      </p:sp>
      <p:sp>
        <p:nvSpPr>
          <p:cNvPr id="3" name="Rectangle 2">
            <a:extLst>
              <a:ext uri="{FF2B5EF4-FFF2-40B4-BE49-F238E27FC236}">
                <a16:creationId xmlns:a16="http://schemas.microsoft.com/office/drawing/2014/main" id="{88D1C58D-8527-42D7-A366-EC3CF63BC4DE}"/>
              </a:ext>
            </a:extLst>
          </p:cNvPr>
          <p:cNvSpPr/>
          <p:nvPr/>
        </p:nvSpPr>
        <p:spPr>
          <a:xfrm>
            <a:off x="3714750" y="1474925"/>
            <a:ext cx="6619875" cy="523220"/>
          </a:xfrm>
          <a:prstGeom prst="rect">
            <a:avLst/>
          </a:prstGeom>
          <a:noFill/>
          <a:ln>
            <a:noFill/>
          </a:ln>
        </p:spPr>
        <p:txBody>
          <a:bodyPr wrap="square" lIns="91440" tIns="45720" rIns="91440" bIns="45720">
            <a:spAutoFit/>
          </a:bodyPr>
          <a:lstStyle/>
          <a:p>
            <a:pPr algn="ctr"/>
            <a:r>
              <a:rPr lang="en-US" sz="2800" b="0" cap="none" spc="0" dirty="0">
                <a:ln w="0"/>
                <a:effectLst>
                  <a:outerShdw blurRad="38100" dist="19050" dir="2700000" algn="tl" rotWithShape="0">
                    <a:schemeClr val="dk1">
                      <a:alpha val="40000"/>
                    </a:schemeClr>
                  </a:outerShdw>
                </a:effectLst>
              </a:rPr>
              <a:t>Business</a:t>
            </a:r>
            <a:r>
              <a:rPr lang="en-US" sz="2800" b="0" cap="none" spc="0" dirty="0">
                <a:ln w="0"/>
                <a:solidFill>
                  <a:schemeClr val="accent2"/>
                </a:solidFill>
                <a:effectLst>
                  <a:outerShdw blurRad="38100" dist="19050" dir="2700000" algn="tl" rotWithShape="0">
                    <a:schemeClr val="dk1">
                      <a:alpha val="40000"/>
                    </a:schemeClr>
                  </a:outerShdw>
                </a:effectLst>
              </a:rPr>
              <a:t> </a:t>
            </a:r>
            <a:r>
              <a:rPr lang="en-US" sz="2800" b="0" cap="none" spc="0" dirty="0">
                <a:ln w="0"/>
                <a:solidFill>
                  <a:schemeClr val="tx1"/>
                </a:solidFill>
                <a:effectLst>
                  <a:outerShdw blurRad="38100" dist="19050" dir="2700000" algn="tl" rotWithShape="0">
                    <a:schemeClr val="dk1">
                      <a:alpha val="40000"/>
                    </a:schemeClr>
                  </a:outerShdw>
                </a:effectLst>
              </a:rPr>
              <a:t>Workshop </a:t>
            </a:r>
          </a:p>
        </p:txBody>
      </p:sp>
      <p:graphicFrame>
        <p:nvGraphicFramePr>
          <p:cNvPr id="4" name="Diagram 3">
            <a:extLst>
              <a:ext uri="{FF2B5EF4-FFF2-40B4-BE49-F238E27FC236}">
                <a16:creationId xmlns:a16="http://schemas.microsoft.com/office/drawing/2014/main" id="{8D986CD9-9452-452D-9BD9-1040CE257B6F}"/>
              </a:ext>
            </a:extLst>
          </p:cNvPr>
          <p:cNvGraphicFramePr/>
          <p:nvPr>
            <p:extLst>
              <p:ext uri="{D42A27DB-BD31-4B8C-83A1-F6EECF244321}">
                <p14:modId xmlns:p14="http://schemas.microsoft.com/office/powerpoint/2010/main" val="4050899612"/>
              </p:ext>
            </p:extLst>
          </p:nvPr>
        </p:nvGraphicFramePr>
        <p:xfrm>
          <a:off x="1101725" y="2093395"/>
          <a:ext cx="9474200" cy="3709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0" name="Group 19">
            <a:extLst>
              <a:ext uri="{FF2B5EF4-FFF2-40B4-BE49-F238E27FC236}">
                <a16:creationId xmlns:a16="http://schemas.microsoft.com/office/drawing/2014/main" id="{1CB8D172-B6CA-4E85-99FB-C20CFDFB838F}"/>
              </a:ext>
            </a:extLst>
          </p:cNvPr>
          <p:cNvGrpSpPr/>
          <p:nvPr/>
        </p:nvGrpSpPr>
        <p:grpSpPr>
          <a:xfrm>
            <a:off x="1246925" y="2211250"/>
            <a:ext cx="9087700" cy="914400"/>
            <a:chOff x="1246925" y="2344600"/>
            <a:chExt cx="9087700" cy="914400"/>
          </a:xfrm>
        </p:grpSpPr>
        <p:pic>
          <p:nvPicPr>
            <p:cNvPr id="9" name="Graphic 8" descr="Playbook">
              <a:extLst>
                <a:ext uri="{FF2B5EF4-FFF2-40B4-BE49-F238E27FC236}">
                  <a16:creationId xmlns:a16="http://schemas.microsoft.com/office/drawing/2014/main" id="{2E0373F9-900A-4F82-9547-4F2BB62D10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20225" y="2344600"/>
              <a:ext cx="914400" cy="914400"/>
            </a:xfrm>
            <a:prstGeom prst="rect">
              <a:avLst/>
            </a:prstGeom>
          </p:spPr>
        </p:pic>
        <p:pic>
          <p:nvPicPr>
            <p:cNvPr id="15" name="Graphic 14" descr="Customer review RTL">
              <a:extLst>
                <a:ext uri="{FF2B5EF4-FFF2-40B4-BE49-F238E27FC236}">
                  <a16:creationId xmlns:a16="http://schemas.microsoft.com/office/drawing/2014/main" id="{98F710E5-0181-4200-842A-AD60D3B86C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34275" y="2344600"/>
              <a:ext cx="914400" cy="914400"/>
            </a:xfrm>
            <a:prstGeom prst="rect">
              <a:avLst/>
            </a:prstGeom>
          </p:spPr>
        </p:pic>
        <p:pic>
          <p:nvPicPr>
            <p:cNvPr id="17" name="Graphic 16" descr="Questions">
              <a:extLst>
                <a:ext uri="{FF2B5EF4-FFF2-40B4-BE49-F238E27FC236}">
                  <a16:creationId xmlns:a16="http://schemas.microsoft.com/office/drawing/2014/main" id="{3118391B-089F-45BD-A436-8DB9CEAB01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6925" y="2344600"/>
              <a:ext cx="914400" cy="914400"/>
            </a:xfrm>
            <a:prstGeom prst="rect">
              <a:avLst/>
            </a:prstGeom>
          </p:spPr>
        </p:pic>
      </p:grpSp>
      <p:pic>
        <p:nvPicPr>
          <p:cNvPr id="6" name="Picture 5">
            <a:extLst>
              <a:ext uri="{FF2B5EF4-FFF2-40B4-BE49-F238E27FC236}">
                <a16:creationId xmlns:a16="http://schemas.microsoft.com/office/drawing/2014/main" id="{11B2C95F-6578-499A-9A70-472AC782E8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9961" y="941575"/>
            <a:ext cx="3256039" cy="1628019"/>
          </a:xfrm>
          <a:prstGeom prst="rect">
            <a:avLst/>
          </a:prstGeom>
        </p:spPr>
      </p:pic>
    </p:spTree>
    <p:extLst>
      <p:ext uri="{BB962C8B-B14F-4D97-AF65-F5344CB8AC3E}">
        <p14:creationId xmlns:p14="http://schemas.microsoft.com/office/powerpoint/2010/main" val="150339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FC6560F-3580-4B06-9AB2-1859BF8B669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8C40C1A-CF82-46BD-97F9-906D0FD5AC6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B51B47F1-A8D3-4ED5-AE9D-641FA338727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047FB89C-A19F-46CE-8EDF-D3CA9A917B4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06AABD3B-0E5B-485B-BD28-17E199EB19A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A5B32A09-8F5B-434F-B9F3-D3E419ED50A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AE8E8447-C3C7-45CD-AF57-8DAC1674F2F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B1208A53-92B8-4087-AD9D-D88929B854B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43347BA3-4071-4BE2-AD94-BE7B7828F3A9}"/>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1347AC69-EFFD-498D-A82F-AFDE34CF74C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05D559F4-84F3-4095-A462-F1C86503137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96FEEC74-4C66-48AA-B185-95372E13411A}"/>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F8261D71-F3B1-493E-84C6-A8E967344177}"/>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graphicEl>
                                              <a:dgm id="{3B31A1B4-DF68-4850-A75C-625103C6C31C}"/>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737DBE0A-8306-4013-8C75-9480D27875BD}"/>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3E4170F0-D82F-41CC-AD90-F83FEF1164D3}"/>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C68F05AD-582C-4DB0-86F8-B888D2333605}"/>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graphicEl>
                                              <a:dgm id="{20C64E32-E55E-491C-848F-712909CA7FAD}"/>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graphicEl>
                                              <a:dgm id="{011572F6-0425-4911-A992-76F6293CBC03}"/>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graphicEl>
                                              <a:dgm id="{9BD24B4D-6895-4BAF-B454-D3305890310D}"/>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graphicEl>
                                              <a:dgm id="{35F5574C-8BED-4B7C-975B-2CA27F2824F1}"/>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graphicEl>
                                              <a:dgm id="{14B55AED-2301-4021-9B6E-859540620316}"/>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graphicEl>
                                              <a:dgm id="{DBB72513-D54A-4C6C-86F5-26CBE3F992C1}"/>
                                            </p:graphic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
                                            <p:graphicEl>
                                              <a:dgm id="{6972F20F-965B-406F-94C1-2608FE542679}"/>
                                            </p:graphic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
                                            <p:graphicEl>
                                              <a:dgm id="{F6B73E55-9730-4B8F-B4FA-618A4A8B0559}"/>
                                            </p:graphic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graphicEl>
                                              <a:dgm id="{6721378E-3B7C-4D14-BD2A-17BFF71E460D}"/>
                                            </p:graphic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graphicEl>
                                              <a:dgm id="{6C319D19-74B3-48FC-B961-611C39A4B1C2}"/>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graphicEl>
                                              <a:dgm id="{481CD3D3-8A2F-42EE-BEE1-ED4352BAEBEC}"/>
                                            </p:graphic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
                                            <p:graphicEl>
                                              <a:dgm id="{6D9C91D1-AF5E-4090-B3AE-D1017F2CAA1B}"/>
                                            </p:graphic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
                                            <p:graphicEl>
                                              <a:dgm id="{ED4F1453-7415-49D0-997D-5F0A20015A3E}"/>
                                            </p:graphic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graphicEl>
                                              <a:dgm id="{B519EA40-A2CB-43E5-878D-FCDC43796D8E}"/>
                                            </p:graphic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
                                            <p:graphicEl>
                                              <a:dgm id="{CEB54D18-3117-432E-A90E-64AB4DD541F8}"/>
                                            </p:graphic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graphicEl>
                                              <a:dgm id="{B13D6CC0-8096-4F3C-BB29-4F2C51EF980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7BBF-44D9-4C7F-8D00-CA43261655D7}"/>
              </a:ext>
            </a:extLst>
          </p:cNvPr>
          <p:cNvSpPr>
            <a:spLocks noGrp="1"/>
          </p:cNvSpPr>
          <p:nvPr>
            <p:ph type="title"/>
          </p:nvPr>
        </p:nvSpPr>
        <p:spPr/>
        <p:txBody>
          <a:bodyPr/>
          <a:lstStyle/>
          <a:p>
            <a:r>
              <a:rPr lang="en-US" dirty="0"/>
              <a:t>Customer life time value calculations</a:t>
            </a:r>
          </a:p>
        </p:txBody>
      </p:sp>
      <p:sp>
        <p:nvSpPr>
          <p:cNvPr id="4" name="Text Placeholder 3">
            <a:extLst>
              <a:ext uri="{FF2B5EF4-FFF2-40B4-BE49-F238E27FC236}">
                <a16:creationId xmlns:a16="http://schemas.microsoft.com/office/drawing/2014/main" id="{6AC33E37-90BF-4FD5-A9C0-40EAEEDE2532}"/>
              </a:ext>
            </a:extLst>
          </p:cNvPr>
          <p:cNvSpPr>
            <a:spLocks noGrp="1"/>
          </p:cNvSpPr>
          <p:nvPr>
            <p:ph type="body" sz="quarter" idx="11"/>
          </p:nvPr>
        </p:nvSpPr>
        <p:spPr>
          <a:xfrm>
            <a:off x="1748238" y="6350898"/>
            <a:ext cx="6539235" cy="258246"/>
          </a:xfrm>
        </p:spPr>
        <p:txBody>
          <a:bodyPr>
            <a:normAutofit fontScale="92500" lnSpcReduction="10000"/>
          </a:bodyPr>
          <a:lstStyle/>
          <a:p>
            <a:r>
              <a:rPr lang="en-US" dirty="0"/>
              <a:t>Source: </a:t>
            </a:r>
            <a:r>
              <a:rPr lang="en-US" dirty="0">
                <a:hlinkClick r:id="rId2"/>
              </a:rPr>
              <a:t>https://clevertap.com/blog/customer-lifetime-value/</a:t>
            </a:r>
            <a:endParaRPr lang="en-US" dirty="0"/>
          </a:p>
        </p:txBody>
      </p:sp>
      <p:pic>
        <p:nvPicPr>
          <p:cNvPr id="7" name="Picture 6">
            <a:extLst>
              <a:ext uri="{FF2B5EF4-FFF2-40B4-BE49-F238E27FC236}">
                <a16:creationId xmlns:a16="http://schemas.microsoft.com/office/drawing/2014/main" id="{B60AB224-A387-4BFC-B2DA-2B744AEA572B}"/>
              </a:ext>
            </a:extLst>
          </p:cNvPr>
          <p:cNvPicPr>
            <a:picLocks noChangeAspect="1"/>
          </p:cNvPicPr>
          <p:nvPr/>
        </p:nvPicPr>
        <p:blipFill>
          <a:blip r:embed="rId3"/>
          <a:stretch>
            <a:fillRect/>
          </a:stretch>
        </p:blipFill>
        <p:spPr>
          <a:xfrm>
            <a:off x="1628775" y="1162050"/>
            <a:ext cx="8934450" cy="5048250"/>
          </a:xfrm>
          <a:prstGeom prst="rect">
            <a:avLst/>
          </a:prstGeom>
        </p:spPr>
      </p:pic>
    </p:spTree>
    <p:extLst>
      <p:ext uri="{BB962C8B-B14F-4D97-AF65-F5344CB8AC3E}">
        <p14:creationId xmlns:p14="http://schemas.microsoft.com/office/powerpoint/2010/main" val="3260872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4268-AA31-49FC-8909-927C306E8294}"/>
              </a:ext>
            </a:extLst>
          </p:cNvPr>
          <p:cNvSpPr>
            <a:spLocks noGrp="1"/>
          </p:cNvSpPr>
          <p:nvPr>
            <p:ph type="title"/>
          </p:nvPr>
        </p:nvSpPr>
        <p:spPr/>
        <p:txBody>
          <a:bodyPr/>
          <a:lstStyle/>
          <a:p>
            <a:r>
              <a:rPr lang="en-US" dirty="0"/>
              <a:t>Examples ideas to be submitted to the Business Workshop can include…</a:t>
            </a:r>
          </a:p>
        </p:txBody>
      </p:sp>
      <p:sp>
        <p:nvSpPr>
          <p:cNvPr id="4" name="TextBox 3">
            <a:extLst>
              <a:ext uri="{FF2B5EF4-FFF2-40B4-BE49-F238E27FC236}">
                <a16:creationId xmlns:a16="http://schemas.microsoft.com/office/drawing/2014/main" id="{2C1A17B5-1B70-47A5-96B2-86AB801192BC}"/>
              </a:ext>
            </a:extLst>
          </p:cNvPr>
          <p:cNvSpPr txBox="1"/>
          <p:nvPr/>
        </p:nvSpPr>
        <p:spPr>
          <a:xfrm>
            <a:off x="468923" y="1562582"/>
            <a:ext cx="11254154" cy="3323987"/>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Examples</a:t>
            </a:r>
            <a:endParaRPr lang="en-US" b="1" dirty="0">
              <a:latin typeface="Calibri" panose="020F0502020204030204" pitchFamily="34" charset="0"/>
              <a:cs typeface="Calibri" panose="020F0502020204030204" pitchFamily="34" charset="0"/>
            </a:endParaRPr>
          </a:p>
          <a:p>
            <a:pPr marL="342900" indent="-342900">
              <a:buAutoNum type="arabicPeriod"/>
            </a:pPr>
            <a:r>
              <a:rPr lang="en-US" dirty="0">
                <a:latin typeface="Calibri" panose="020F0502020204030204" pitchFamily="34" charset="0"/>
                <a:cs typeface="Calibri" panose="020F0502020204030204" pitchFamily="34" charset="0"/>
              </a:rPr>
              <a:t>I work in the management consulting industry and identifying Request for Proposals is a major pain. How can </a:t>
            </a:r>
            <a:r>
              <a:rPr lang="en-US" dirty="0">
                <a:solidFill>
                  <a:schemeClr val="accent2"/>
                </a:solidFill>
                <a:latin typeface="Calibri" panose="020F0502020204030204" pitchFamily="34" charset="0"/>
                <a:cs typeface="Calibri" panose="020F0502020204030204" pitchFamily="34" charset="0"/>
              </a:rPr>
              <a:t>Business AI </a:t>
            </a:r>
            <a:r>
              <a:rPr lang="en-US" dirty="0">
                <a:latin typeface="Calibri" panose="020F0502020204030204" pitchFamily="34" charset="0"/>
                <a:cs typeface="Calibri" panose="020F0502020204030204" pitchFamily="34" charset="0"/>
              </a:rPr>
              <a:t>help?</a:t>
            </a:r>
          </a:p>
          <a:p>
            <a:pPr marL="342900" indent="-342900">
              <a:buAutoNum type="arabicPeriod"/>
            </a:pPr>
            <a:r>
              <a:rPr lang="en-US" dirty="0">
                <a:latin typeface="Calibri" panose="020F0502020204030204" pitchFamily="34" charset="0"/>
                <a:cs typeface="Calibri" panose="020F0502020204030204" pitchFamily="34" charset="0"/>
              </a:rPr>
              <a:t>A friend is complaining about machine downtime in his plastics manufacturing factory. How can </a:t>
            </a:r>
            <a:r>
              <a:rPr lang="en-US" dirty="0">
                <a:solidFill>
                  <a:schemeClr val="accent2"/>
                </a:solidFill>
                <a:latin typeface="Calibri" panose="020F0502020204030204" pitchFamily="34" charset="0"/>
                <a:cs typeface="Calibri" panose="020F0502020204030204" pitchFamily="34" charset="0"/>
              </a:rPr>
              <a:t>Business AI </a:t>
            </a:r>
            <a:r>
              <a:rPr lang="en-US" dirty="0">
                <a:latin typeface="Calibri" panose="020F0502020204030204" pitchFamily="34" charset="0"/>
                <a:cs typeface="Calibri" panose="020F0502020204030204" pitchFamily="34" charset="0"/>
              </a:rPr>
              <a:t>help?</a:t>
            </a:r>
          </a:p>
          <a:p>
            <a:pPr marL="342900" indent="-342900">
              <a:buAutoNum type="arabicPeriod"/>
            </a:pPr>
            <a:r>
              <a:rPr lang="en-US" dirty="0">
                <a:latin typeface="Calibri" panose="020F0502020204030204" pitchFamily="34" charset="0"/>
                <a:cs typeface="Calibri" panose="020F0502020204030204" pitchFamily="34" charset="0"/>
              </a:rPr>
              <a:t>A retail supermarket is complaining about a decline in repeat sales. How can </a:t>
            </a:r>
            <a:r>
              <a:rPr lang="en-US" dirty="0">
                <a:solidFill>
                  <a:schemeClr val="accent2"/>
                </a:solidFill>
                <a:latin typeface="Calibri" panose="020F0502020204030204" pitchFamily="34" charset="0"/>
                <a:cs typeface="Calibri" panose="020F0502020204030204" pitchFamily="34" charset="0"/>
              </a:rPr>
              <a:t>Business AI </a:t>
            </a:r>
            <a:r>
              <a:rPr lang="en-US" dirty="0">
                <a:latin typeface="Calibri" panose="020F0502020204030204" pitchFamily="34" charset="0"/>
                <a:cs typeface="Calibri" panose="020F0502020204030204" pitchFamily="34" charset="0"/>
              </a:rPr>
              <a:t>help?</a:t>
            </a:r>
          </a:p>
          <a:p>
            <a:pPr marL="342900" indent="-342900">
              <a:buAutoNum type="arabicPeriod"/>
            </a:pPr>
            <a:endParaRPr lang="en-US" dirty="0">
              <a:latin typeface="Calibri" panose="020F0502020204030204" pitchFamily="34" charset="0"/>
              <a:cs typeface="Calibri" panose="020F0502020204030204" pitchFamily="34" charset="0"/>
            </a:endParaRPr>
          </a:p>
          <a:p>
            <a:r>
              <a:rPr lang="en-US" sz="2400" b="1" dirty="0">
                <a:latin typeface="Calibri" panose="020F0502020204030204" pitchFamily="34" charset="0"/>
                <a:cs typeface="Calibri" panose="020F0502020204030204" pitchFamily="34" charset="0"/>
              </a:rPr>
              <a:t>Criteria</a:t>
            </a:r>
          </a:p>
          <a:p>
            <a:pPr marL="342900" indent="-342900">
              <a:buAutoNum type="arabicPeriod"/>
            </a:pPr>
            <a:r>
              <a:rPr lang="en-US" dirty="0">
                <a:latin typeface="Calibri" panose="020F0502020204030204" pitchFamily="34" charset="0"/>
                <a:cs typeface="Calibri" panose="020F0502020204030204" pitchFamily="34" charset="0"/>
              </a:rPr>
              <a:t>Business challenge be from your existing work challenges</a:t>
            </a:r>
          </a:p>
          <a:p>
            <a:pPr marL="342900" indent="-342900">
              <a:buAutoNum type="arabicPeriod"/>
            </a:pPr>
            <a:r>
              <a:rPr lang="en-US" dirty="0">
                <a:latin typeface="Calibri" panose="020F0502020204030204" pitchFamily="34" charset="0"/>
                <a:cs typeface="Calibri" panose="020F0502020204030204" pitchFamily="34" charset="0"/>
              </a:rPr>
              <a:t>Business challenge can come from any industry (retail, manufacturing, logistics, hospitality …)</a:t>
            </a:r>
          </a:p>
          <a:p>
            <a:pPr marL="342900" indent="-342900">
              <a:buAutoNum type="arabicPeriod"/>
            </a:pPr>
            <a:r>
              <a:rPr lang="en-US" dirty="0">
                <a:latin typeface="Calibri" panose="020F0502020204030204" pitchFamily="34" charset="0"/>
                <a:cs typeface="Calibri" panose="020F0502020204030204" pitchFamily="34" charset="0"/>
              </a:rPr>
              <a:t>You must be willing to prepare and give a Business AI workshop about your business challenge</a:t>
            </a:r>
          </a:p>
          <a:p>
            <a:pPr marL="342900" indent="-342900">
              <a:buAutoNum type="arabicPeriod"/>
            </a:pPr>
            <a:r>
              <a:rPr lang="en-US" dirty="0">
                <a:latin typeface="Calibri" panose="020F0502020204030204" pitchFamily="34" charset="0"/>
                <a:cs typeface="Calibri" panose="020F0502020204030204" pitchFamily="34" charset="0"/>
              </a:rPr>
              <a:t>The solution must include at least one digital technology component related to data</a:t>
            </a:r>
          </a:p>
        </p:txBody>
      </p:sp>
    </p:spTree>
    <p:extLst>
      <p:ext uri="{BB962C8B-B14F-4D97-AF65-F5344CB8AC3E}">
        <p14:creationId xmlns:p14="http://schemas.microsoft.com/office/powerpoint/2010/main" val="19296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2E8E0-0C47-46DA-AA3B-BCCF9FB7A51E}"/>
              </a:ext>
            </a:extLst>
          </p:cNvPr>
          <p:cNvSpPr/>
          <p:nvPr/>
        </p:nvSpPr>
        <p:spPr>
          <a:xfrm>
            <a:off x="1085850" y="1743075"/>
            <a:ext cx="123825" cy="3761951"/>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D3292009-EA10-4C98-8DEE-4DC1FC31BA5D}"/>
              </a:ext>
            </a:extLst>
          </p:cNvPr>
          <p:cNvSpPr>
            <a:spLocks noGrp="1"/>
          </p:cNvSpPr>
          <p:nvPr>
            <p:ph type="title" idx="4294967295"/>
          </p:nvPr>
        </p:nvSpPr>
        <p:spPr>
          <a:xfrm>
            <a:off x="752475" y="304800"/>
            <a:ext cx="10502900" cy="965200"/>
          </a:xfrm>
        </p:spPr>
        <p:txBody>
          <a:bodyPr/>
          <a:lstStyle/>
          <a:p>
            <a:pPr algn="l"/>
            <a:r>
              <a:rPr lang="en-US" dirty="0"/>
              <a:t>Agenda</a:t>
            </a:r>
          </a:p>
        </p:txBody>
      </p:sp>
      <p:sp>
        <p:nvSpPr>
          <p:cNvPr id="11" name="Freeform: Shape 10">
            <a:extLst>
              <a:ext uri="{FF2B5EF4-FFF2-40B4-BE49-F238E27FC236}">
                <a16:creationId xmlns:a16="http://schemas.microsoft.com/office/drawing/2014/main" id="{D9481FBE-5478-4EFE-A972-733B326AB5A8}"/>
              </a:ext>
            </a:extLst>
          </p:cNvPr>
          <p:cNvSpPr/>
          <p:nvPr/>
        </p:nvSpPr>
        <p:spPr>
          <a:xfrm>
            <a:off x="1457325" y="146522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 to Beirut AI Business Workshop  - Ali</a:t>
            </a:r>
          </a:p>
        </p:txBody>
      </p:sp>
      <p:sp>
        <p:nvSpPr>
          <p:cNvPr id="12" name="Freeform: Shape 11">
            <a:extLst>
              <a:ext uri="{FF2B5EF4-FFF2-40B4-BE49-F238E27FC236}">
                <a16:creationId xmlns:a16="http://schemas.microsoft.com/office/drawing/2014/main" id="{71C3EAE8-061D-4B25-908D-525B0ECB8DFC}"/>
              </a:ext>
            </a:extLst>
          </p:cNvPr>
          <p:cNvSpPr/>
          <p:nvPr/>
        </p:nvSpPr>
        <p:spPr>
          <a:xfrm>
            <a:off x="1457325" y="19487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Applied AI in Business - Ali</a:t>
            </a:r>
          </a:p>
        </p:txBody>
      </p:sp>
      <p:sp>
        <p:nvSpPr>
          <p:cNvPr id="13" name="Freeform: Shape 12">
            <a:extLst>
              <a:ext uri="{FF2B5EF4-FFF2-40B4-BE49-F238E27FC236}">
                <a16:creationId xmlns:a16="http://schemas.microsoft.com/office/drawing/2014/main" id="{4359F451-E403-4035-A0D2-6B3610878920}"/>
              </a:ext>
            </a:extLst>
          </p:cNvPr>
          <p:cNvSpPr/>
          <p:nvPr/>
        </p:nvSpPr>
        <p:spPr>
          <a:xfrm>
            <a:off x="1457325" y="238052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latin typeface="Calibri" panose="020F0502020204030204" pitchFamily="34" charset="0"/>
                <a:cs typeface="Calibri" panose="020F0502020204030204" pitchFamily="34" charset="0"/>
              </a:rPr>
              <a:t>Intro AI</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World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Applied AI MENA Case</a:t>
            </a:r>
          </a:p>
        </p:txBody>
      </p:sp>
      <p:sp>
        <p:nvSpPr>
          <p:cNvPr id="14" name="Freeform: Shape 13">
            <a:extLst>
              <a:ext uri="{FF2B5EF4-FFF2-40B4-BE49-F238E27FC236}">
                <a16:creationId xmlns:a16="http://schemas.microsoft.com/office/drawing/2014/main" id="{93E5728D-684B-4A6F-A011-3F892CA2037F}"/>
              </a:ext>
            </a:extLst>
          </p:cNvPr>
          <p:cNvSpPr/>
          <p:nvPr/>
        </p:nvSpPr>
        <p:spPr>
          <a:xfrm>
            <a:off x="1457325" y="310709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Introduction to Power BI – </a:t>
            </a:r>
            <a:r>
              <a:rPr lang="en-US" sz="1800" kern="1200" dirty="0" err="1">
                <a:solidFill>
                  <a:schemeClr val="bg2"/>
                </a:solidFill>
                <a:latin typeface="Calibri" panose="020F0502020204030204" pitchFamily="34" charset="0"/>
                <a:cs typeface="Calibri" panose="020F0502020204030204" pitchFamily="34" charset="0"/>
              </a:rPr>
              <a:t>Elissar</a:t>
            </a:r>
            <a:endParaRPr lang="en-US" sz="1800" kern="1200" dirty="0">
              <a:solidFill>
                <a:schemeClr val="bg2"/>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3608CFBA-B62A-4136-82FD-59B0B3D21BF7}"/>
              </a:ext>
            </a:extLst>
          </p:cNvPr>
          <p:cNvSpPr/>
          <p:nvPr/>
        </p:nvSpPr>
        <p:spPr>
          <a:xfrm>
            <a:off x="1457325" y="3538829"/>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Hands on</a:t>
            </a:r>
          </a:p>
        </p:txBody>
      </p:sp>
      <p:sp>
        <p:nvSpPr>
          <p:cNvPr id="16" name="Freeform: Shape 15">
            <a:extLst>
              <a:ext uri="{FF2B5EF4-FFF2-40B4-BE49-F238E27FC236}">
                <a16:creationId xmlns:a16="http://schemas.microsoft.com/office/drawing/2014/main" id="{AB0AB815-CA4B-44EE-A748-D7F4EBDD250F}"/>
              </a:ext>
            </a:extLst>
          </p:cNvPr>
          <p:cNvSpPr/>
          <p:nvPr/>
        </p:nvSpPr>
        <p:spPr>
          <a:xfrm>
            <a:off x="1457325" y="4023209"/>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Marketing Business Case - Ali</a:t>
            </a:r>
          </a:p>
        </p:txBody>
      </p:sp>
      <p:sp>
        <p:nvSpPr>
          <p:cNvPr id="17" name="Freeform: Shape 16">
            <a:extLst>
              <a:ext uri="{FF2B5EF4-FFF2-40B4-BE49-F238E27FC236}">
                <a16:creationId xmlns:a16="http://schemas.microsoft.com/office/drawing/2014/main" id="{B3E2B665-0EDA-4E35-B2E6-9B0318A4321D}"/>
              </a:ext>
            </a:extLst>
          </p:cNvPr>
          <p:cNvSpPr/>
          <p:nvPr/>
        </p:nvSpPr>
        <p:spPr>
          <a:xfrm>
            <a:off x="1457325" y="4454939"/>
            <a:ext cx="8162925" cy="726570"/>
          </a:xfrm>
          <a:custGeom>
            <a:avLst/>
            <a:gdLst>
              <a:gd name="connsiteX0" fmla="*/ 0 w 8162925"/>
              <a:gd name="connsiteY0" fmla="*/ 0 h 726570"/>
              <a:gd name="connsiteX1" fmla="*/ 8162925 w 8162925"/>
              <a:gd name="connsiteY1" fmla="*/ 0 h 726570"/>
              <a:gd name="connsiteX2" fmla="*/ 8162925 w 8162925"/>
              <a:gd name="connsiteY2" fmla="*/ 726570 h 726570"/>
              <a:gd name="connsiteX3" fmla="*/ 0 w 8162925"/>
              <a:gd name="connsiteY3" fmla="*/ 726570 h 726570"/>
              <a:gd name="connsiteX4" fmla="*/ 0 w 8162925"/>
              <a:gd name="connsiteY4" fmla="*/ 0 h 72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726570">
                <a:moveTo>
                  <a:pt x="0" y="0"/>
                </a:moveTo>
                <a:lnTo>
                  <a:pt x="8162925" y="0"/>
                </a:lnTo>
                <a:lnTo>
                  <a:pt x="8162925" y="726570"/>
                </a:lnTo>
                <a:lnTo>
                  <a:pt x="0" y="72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Intro to the case</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Solving Business Case – You</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Presentation of solution – You</a:t>
            </a:r>
          </a:p>
        </p:txBody>
      </p:sp>
      <p:sp>
        <p:nvSpPr>
          <p:cNvPr id="18" name="Freeform: Shape 17">
            <a:extLst>
              <a:ext uri="{FF2B5EF4-FFF2-40B4-BE49-F238E27FC236}">
                <a16:creationId xmlns:a16="http://schemas.microsoft.com/office/drawing/2014/main" id="{79B8BF22-2541-4D94-B2DF-DF2F33955A17}"/>
              </a:ext>
            </a:extLst>
          </p:cNvPr>
          <p:cNvSpPr/>
          <p:nvPr/>
        </p:nvSpPr>
        <p:spPr>
          <a:xfrm>
            <a:off x="1457325" y="5181510"/>
            <a:ext cx="8162925" cy="431730"/>
          </a:xfrm>
          <a:custGeom>
            <a:avLst/>
            <a:gdLst>
              <a:gd name="connsiteX0" fmla="*/ 0 w 8162925"/>
              <a:gd name="connsiteY0" fmla="*/ 71956 h 431730"/>
              <a:gd name="connsiteX1" fmla="*/ 71956 w 8162925"/>
              <a:gd name="connsiteY1" fmla="*/ 0 h 431730"/>
              <a:gd name="connsiteX2" fmla="*/ 8090969 w 8162925"/>
              <a:gd name="connsiteY2" fmla="*/ 0 h 431730"/>
              <a:gd name="connsiteX3" fmla="*/ 8162925 w 8162925"/>
              <a:gd name="connsiteY3" fmla="*/ 71956 h 431730"/>
              <a:gd name="connsiteX4" fmla="*/ 8162925 w 8162925"/>
              <a:gd name="connsiteY4" fmla="*/ 359774 h 431730"/>
              <a:gd name="connsiteX5" fmla="*/ 8090969 w 8162925"/>
              <a:gd name="connsiteY5" fmla="*/ 431730 h 431730"/>
              <a:gd name="connsiteX6" fmla="*/ 71956 w 8162925"/>
              <a:gd name="connsiteY6" fmla="*/ 431730 h 431730"/>
              <a:gd name="connsiteX7" fmla="*/ 0 w 8162925"/>
              <a:gd name="connsiteY7" fmla="*/ 359774 h 431730"/>
              <a:gd name="connsiteX8" fmla="*/ 0 w 816292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925" h="431730">
                <a:moveTo>
                  <a:pt x="0" y="71956"/>
                </a:moveTo>
                <a:cubicBezTo>
                  <a:pt x="0" y="32216"/>
                  <a:pt x="32216" y="0"/>
                  <a:pt x="71956" y="0"/>
                </a:cubicBezTo>
                <a:lnTo>
                  <a:pt x="8090969" y="0"/>
                </a:lnTo>
                <a:cubicBezTo>
                  <a:pt x="8130709" y="0"/>
                  <a:pt x="8162925" y="32216"/>
                  <a:pt x="8162925" y="71956"/>
                </a:cubicBezTo>
                <a:lnTo>
                  <a:pt x="8162925" y="359774"/>
                </a:lnTo>
                <a:cubicBezTo>
                  <a:pt x="8162925" y="399514"/>
                  <a:pt x="8130709" y="431730"/>
                  <a:pt x="8090969" y="431730"/>
                </a:cubicBezTo>
                <a:lnTo>
                  <a:pt x="71956" y="431730"/>
                </a:lnTo>
                <a:cubicBezTo>
                  <a:pt x="32216" y="431730"/>
                  <a:pt x="0" y="399514"/>
                  <a:pt x="0" y="359774"/>
                </a:cubicBezTo>
                <a:lnTo>
                  <a:pt x="0" y="71956"/>
                </a:lnTo>
                <a:close/>
              </a:path>
            </a:pathLst>
          </a:custGeom>
          <a:ln>
            <a:solidFill>
              <a:schemeClr val="bg1">
                <a:lumMod val="75000"/>
              </a:schemeClr>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Calibri" panose="020F0502020204030204" pitchFamily="34" charset="0"/>
                <a:cs typeface="Calibri" panose="020F0502020204030204" pitchFamily="34" charset="0"/>
              </a:rPr>
              <a:t>Conclusions – Ali</a:t>
            </a:r>
          </a:p>
        </p:txBody>
      </p:sp>
      <p:sp>
        <p:nvSpPr>
          <p:cNvPr id="19" name="Freeform: Shape 18">
            <a:extLst>
              <a:ext uri="{FF2B5EF4-FFF2-40B4-BE49-F238E27FC236}">
                <a16:creationId xmlns:a16="http://schemas.microsoft.com/office/drawing/2014/main" id="{6FE0CABA-67CC-45EA-B4D5-CFDF6B5F7888}"/>
              </a:ext>
            </a:extLst>
          </p:cNvPr>
          <p:cNvSpPr/>
          <p:nvPr/>
        </p:nvSpPr>
        <p:spPr>
          <a:xfrm>
            <a:off x="1457325" y="5613240"/>
            <a:ext cx="8162925" cy="484380"/>
          </a:xfrm>
          <a:custGeom>
            <a:avLst/>
            <a:gdLst>
              <a:gd name="connsiteX0" fmla="*/ 0 w 8162925"/>
              <a:gd name="connsiteY0" fmla="*/ 0 h 484380"/>
              <a:gd name="connsiteX1" fmla="*/ 8162925 w 8162925"/>
              <a:gd name="connsiteY1" fmla="*/ 0 h 484380"/>
              <a:gd name="connsiteX2" fmla="*/ 8162925 w 8162925"/>
              <a:gd name="connsiteY2" fmla="*/ 484380 h 484380"/>
              <a:gd name="connsiteX3" fmla="*/ 0 w 8162925"/>
              <a:gd name="connsiteY3" fmla="*/ 484380 h 484380"/>
              <a:gd name="connsiteX4" fmla="*/ 0 w 816292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25" h="484380">
                <a:moveTo>
                  <a:pt x="0" y="0"/>
                </a:moveTo>
                <a:lnTo>
                  <a:pt x="8162925" y="0"/>
                </a:lnTo>
                <a:lnTo>
                  <a:pt x="816292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91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Summary</a:t>
            </a:r>
          </a:p>
          <a:p>
            <a:pPr marL="114300" lvl="1" indent="-114300" algn="l" defTabSz="622300">
              <a:lnSpc>
                <a:spcPct val="90000"/>
              </a:lnSpc>
              <a:spcBef>
                <a:spcPct val="0"/>
              </a:spcBef>
              <a:spcAft>
                <a:spcPct val="20000"/>
              </a:spcAft>
              <a:buChar char="•"/>
            </a:pPr>
            <a:r>
              <a:rPr lang="en-US" sz="1400" kern="1200" dirty="0">
                <a:solidFill>
                  <a:schemeClr val="bg2"/>
                </a:solidFill>
                <a:latin typeface="Calibri" panose="020F0502020204030204" pitchFamily="34" charset="0"/>
                <a:cs typeface="Calibri" panose="020F0502020204030204" pitchFamily="34" charset="0"/>
              </a:rPr>
              <a:t>Vote on next Business AI workshop topics </a:t>
            </a:r>
          </a:p>
        </p:txBody>
      </p:sp>
      <p:sp>
        <p:nvSpPr>
          <p:cNvPr id="2" name="Oval 1">
            <a:extLst>
              <a:ext uri="{FF2B5EF4-FFF2-40B4-BE49-F238E27FC236}">
                <a16:creationId xmlns:a16="http://schemas.microsoft.com/office/drawing/2014/main" id="{B119544B-843E-46C3-BCF6-B6A18AFFCCC2}"/>
              </a:ext>
            </a:extLst>
          </p:cNvPr>
          <p:cNvSpPr/>
          <p:nvPr/>
        </p:nvSpPr>
        <p:spPr>
          <a:xfrm>
            <a:off x="971550" y="1489075"/>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1</a:t>
            </a:r>
          </a:p>
        </p:txBody>
      </p:sp>
      <p:sp>
        <p:nvSpPr>
          <p:cNvPr id="5" name="Oval 4">
            <a:extLst>
              <a:ext uri="{FF2B5EF4-FFF2-40B4-BE49-F238E27FC236}">
                <a16:creationId xmlns:a16="http://schemas.microsoft.com/office/drawing/2014/main" id="{A0C1094B-A8E2-4B2C-B9DC-9E891A9892E2}"/>
              </a:ext>
            </a:extLst>
          </p:cNvPr>
          <p:cNvSpPr/>
          <p:nvPr/>
        </p:nvSpPr>
        <p:spPr>
          <a:xfrm>
            <a:off x="971550" y="1955800"/>
            <a:ext cx="365760" cy="365760"/>
          </a:xfrm>
          <a:prstGeom prst="ellipse">
            <a:avLst/>
          </a:prstGeom>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2</a:t>
            </a:r>
          </a:p>
        </p:txBody>
      </p:sp>
      <p:sp>
        <p:nvSpPr>
          <p:cNvPr id="6" name="Oval 5">
            <a:extLst>
              <a:ext uri="{FF2B5EF4-FFF2-40B4-BE49-F238E27FC236}">
                <a16:creationId xmlns:a16="http://schemas.microsoft.com/office/drawing/2014/main" id="{716AB876-DF0F-4174-9637-411A8BD68C72}"/>
              </a:ext>
            </a:extLst>
          </p:cNvPr>
          <p:cNvSpPr/>
          <p:nvPr/>
        </p:nvSpPr>
        <p:spPr>
          <a:xfrm>
            <a:off x="971550" y="312420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3</a:t>
            </a:r>
          </a:p>
        </p:txBody>
      </p:sp>
      <p:sp>
        <p:nvSpPr>
          <p:cNvPr id="8" name="Oval 7">
            <a:extLst>
              <a:ext uri="{FF2B5EF4-FFF2-40B4-BE49-F238E27FC236}">
                <a16:creationId xmlns:a16="http://schemas.microsoft.com/office/drawing/2014/main" id="{9CEF76C3-751C-4408-AD1A-FEEB7B021225}"/>
              </a:ext>
            </a:extLst>
          </p:cNvPr>
          <p:cNvSpPr/>
          <p:nvPr/>
        </p:nvSpPr>
        <p:spPr>
          <a:xfrm>
            <a:off x="971550" y="4044950"/>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4</a:t>
            </a:r>
          </a:p>
        </p:txBody>
      </p:sp>
      <p:sp>
        <p:nvSpPr>
          <p:cNvPr id="10" name="Oval 9">
            <a:extLst>
              <a:ext uri="{FF2B5EF4-FFF2-40B4-BE49-F238E27FC236}">
                <a16:creationId xmlns:a16="http://schemas.microsoft.com/office/drawing/2014/main" id="{5390027C-BEF1-4A9F-BB3E-06FB8231063A}"/>
              </a:ext>
            </a:extLst>
          </p:cNvPr>
          <p:cNvSpPr/>
          <p:nvPr/>
        </p:nvSpPr>
        <p:spPr>
          <a:xfrm>
            <a:off x="971550" y="5177366"/>
            <a:ext cx="365760" cy="365760"/>
          </a:xfrm>
          <a:prstGeom prst="ellipse">
            <a:avLst/>
          </a:prstGeom>
          <a:solidFill>
            <a:schemeClr val="bg1">
              <a:lumMod val="6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3363228119"/>
      </p:ext>
    </p:extLst>
  </p:cSld>
  <p:clrMapOvr>
    <a:masterClrMapping/>
  </p:clrMapOvr>
</p:sld>
</file>

<file path=ppt/theme/theme1.xml><?xml version="1.0" encoding="utf-8"?>
<a:theme xmlns:a="http://schemas.openxmlformats.org/drawingml/2006/main" name="2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D601B994-756A-40F4-B0C7-CCDB84461897}" vid="{5A6DD9AD-26E3-4273-A3E5-AE8D033DA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5287</Words>
  <Application>Microsoft Office PowerPoint</Application>
  <PresentationFormat>Widescreen</PresentationFormat>
  <Paragraphs>613</Paragraphs>
  <Slides>70</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70</vt:i4>
      </vt:variant>
      <vt:variant>
        <vt:lpstr>Custom Shows</vt:lpstr>
      </vt:variant>
      <vt:variant>
        <vt:i4>1</vt:i4>
      </vt:variant>
    </vt:vector>
  </HeadingPairs>
  <TitlesOfParts>
    <vt:vector size="77" baseType="lpstr">
      <vt:lpstr>Arial</vt:lpstr>
      <vt:lpstr>Calibri</vt:lpstr>
      <vt:lpstr>DIN-Light</vt:lpstr>
      <vt:lpstr>Gill Sans MT</vt:lpstr>
      <vt:lpstr>SegoePro-Bold</vt:lpstr>
      <vt:lpstr>2_Office Theme</vt:lpstr>
      <vt:lpstr>Marketing Analytics Business AI Workshop by Ali Tarraf</vt:lpstr>
      <vt:lpstr>Team Beirut AI</vt:lpstr>
      <vt:lpstr>Meet the Beirut AI  Marketing Analytics Workshop facilitators</vt:lpstr>
      <vt:lpstr>Agenda</vt:lpstr>
      <vt:lpstr>Agenda</vt:lpstr>
      <vt:lpstr>Business AI Workshop  Concept and motivations</vt:lpstr>
      <vt:lpstr>The Beirut AI Business Workshop  hopes to bring clarity to community submitted business problems by empowering participants to develop a tailored AI solution plan in each workshop.</vt:lpstr>
      <vt:lpstr>Examples ideas to be submitted to the Business Workshop can include…</vt:lpstr>
      <vt:lpstr>Agenda</vt:lpstr>
      <vt:lpstr>Applied AI in Business The case for the MENA region</vt:lpstr>
      <vt:lpstr>Digital Technology Waves are having a significant impact on society in the last 70 years.</vt:lpstr>
      <vt:lpstr>PowerPoint Presentation</vt:lpstr>
      <vt:lpstr>What is AI? / Basic Questions answered by Professor John McArthy</vt:lpstr>
      <vt:lpstr>How can AI help our society and economies grow?</vt:lpstr>
      <vt:lpstr>Agenda</vt:lpstr>
      <vt:lpstr>What is the impact of AI ad analytics on different industries world wide?</vt:lpstr>
      <vt:lpstr>Summary of the impact of AI on profits by industry</vt:lpstr>
      <vt:lpstr>A specific examples from HBR showing how a business experiments with AI from “moon shot” project to “low hanging fruits”.</vt:lpstr>
      <vt:lpstr>Looking at different types of AI from the business perspective, we find three categories of applications consisting of automation, insights, and engagement.</vt:lpstr>
      <vt:lpstr>These applications of AI yields business benefits as surveyed by 250 executives on 152 technology projects.</vt:lpstr>
      <vt:lpstr>And these AI applications face some business challenges as surveyed by 250 executives on 152 technology projects.</vt:lpstr>
      <vt:lpstr>In order to face those challenges, organization that are capturing value from data are investing in all the component of the insights value chain.</vt:lpstr>
      <vt:lpstr>And when it comes to people, 6 different roles are to be played in organization to achieve success in integrating AI technologies.</vt:lpstr>
      <vt:lpstr>Summarizing my recommendations in a four-step framework for integrating AI technologies that can help your companies achieve its objectives</vt:lpstr>
      <vt:lpstr>Agenda</vt:lpstr>
      <vt:lpstr>There is sizable investments in AI deals mainly in Turkey, UAE and Saudi Arabia and Executive are keeping an eye out on AI applications in their industry.</vt:lpstr>
      <vt:lpstr>What are business leaders saying about AI in the MENA region? [1/2]</vt:lpstr>
      <vt:lpstr>What are business leaders saying about AI in the MENA region? [2/2]</vt:lpstr>
      <vt:lpstr>According to 100 C-suite executive in the MENA region the top business values of AI include operational improvements &amp; customers experience while most report being in planning or implementation phase.</vt:lpstr>
      <vt:lpstr>In the MENA region, Automation, Customer Experience, Cybersecurity and Predictions were cited as the major applications of AI technology. </vt:lpstr>
      <vt:lpstr>In the MENA region, the main barrier for AI adoption are finding staff with AI expertise,  data governance and infrastructure.</vt:lpstr>
      <vt:lpstr>Which brings us back to our mission at Beirut AI…</vt:lpstr>
      <vt:lpstr>Agenda</vt:lpstr>
      <vt:lpstr>Intro to Microsoft Power BI</vt:lpstr>
      <vt:lpstr>What is Business Intelligence?</vt:lpstr>
      <vt:lpstr>The business intelligence process consists of 4 steps</vt:lpstr>
      <vt:lpstr>There are many tools available for business to implement Analytics and BI platforms</vt:lpstr>
      <vt:lpstr>With Power BI you can work with a lot of different data types</vt:lpstr>
      <vt:lpstr>With Power BI you can prepare, clean and structure your data very easily</vt:lpstr>
      <vt:lpstr>With Power BI you can do advanced analytics that are accessible to anyone</vt:lpstr>
      <vt:lpstr>With Power BI you can create very easily customized reports for your business.</vt:lpstr>
      <vt:lpstr>With Power BI you can share your reports with anyone on the web, on mobile, on desktop</vt:lpstr>
      <vt:lpstr>Agenda</vt:lpstr>
      <vt:lpstr>Now is the time for a hands-on demonstration of Power BI Capabilities</vt:lpstr>
      <vt:lpstr>At the end of this demo, you will produce a dashboard that looks like this:</vt:lpstr>
      <vt:lpstr>Agenda</vt:lpstr>
      <vt:lpstr>Marketing Analytics business case</vt:lpstr>
      <vt:lpstr>Description of the business case</vt:lpstr>
      <vt:lpstr>PowerPoint Presentation</vt:lpstr>
      <vt:lpstr>We will follow the Mindsets' FAST approach to solve the CMO marketing problem</vt:lpstr>
      <vt:lpstr>We will do the framing session together interactively while everyone can follow the live updates on the whimsical board below</vt:lpstr>
      <vt:lpstr>Agenda</vt:lpstr>
      <vt:lpstr>Now that we are in alignment on what problem we are solving and what potential solutions might be offered, each team will start the Analyze phase by looking at the existing marketing campaign data.</vt:lpstr>
      <vt:lpstr>Sample questions to help you extract insights from the data. Choose a combination of these questions to create your data stories on a Power BI Dashboard.</vt:lpstr>
      <vt:lpstr>It is out of the scope of this workshop to create an AI model to predict if the client will subscribe or not to a long term deposit. You can learn how to create AI models in Beirut AI Technical workshops.</vt:lpstr>
      <vt:lpstr>As part of your contract, you are required to deliver your solution by presenting to the board of directors of the Bank before getting approval for deployment.</vt:lpstr>
      <vt:lpstr>We are here to help any questions you might have while you work through the business case understanding, torture the data, generate insight, and package your solution for a presentation.</vt:lpstr>
      <vt:lpstr>Agenda</vt:lpstr>
      <vt:lpstr>Example of some of the questions answered through a Power BI dashboard [1/2]</vt:lpstr>
      <vt:lpstr>Example of some of the questions answered through a Power BI dashboard [2/3]</vt:lpstr>
      <vt:lpstr>Example of some of the questions answered through a Power BI dashboard [3/3]</vt:lpstr>
      <vt:lpstr>This business case was inspired from a real world scenario with a bank in Portugal. For more information about his case read the paper cited below.</vt:lpstr>
      <vt:lpstr>Agenda</vt:lpstr>
      <vt:lpstr>Conclusions</vt:lpstr>
      <vt:lpstr>In this Marketing Analytics Business AI Workshop you were able to experience the following:</vt:lpstr>
      <vt:lpstr>Agenda</vt:lpstr>
      <vt:lpstr>Vote on topic for next Business AI Workshop or suggest new topics not included in the list</vt:lpstr>
      <vt:lpstr>PowerPoint Presentation</vt:lpstr>
      <vt:lpstr>Some common uses of AI in banking</vt:lpstr>
      <vt:lpstr>Customer life time value calculations</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tarraf</dc:creator>
  <cp:lastModifiedBy>ali tarraf</cp:lastModifiedBy>
  <cp:revision>163</cp:revision>
  <cp:lastPrinted>2019-05-08T09:29:45Z</cp:lastPrinted>
  <dcterms:created xsi:type="dcterms:W3CDTF">2020-02-08T17:38:49Z</dcterms:created>
  <dcterms:modified xsi:type="dcterms:W3CDTF">2020-02-16T17:17:20Z</dcterms:modified>
</cp:coreProperties>
</file>